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76" r:id="rId5"/>
    <p:sldId id="275" r:id="rId6"/>
    <p:sldId id="259" r:id="rId7"/>
    <p:sldId id="274" r:id="rId8"/>
  </p:sldIdLst>
  <p:sldSz cx="18288000" cy="10287000"/>
  <p:notesSz cx="6858000" cy="9144000"/>
  <p:embeddedFontLst>
    <p:embeddedFont>
      <p:font typeface="Barlow Condensed Bold" panose="020B0604020202020204" charset="0"/>
      <p:regular r:id="rId10"/>
      <p:bold r:id="rId11"/>
    </p:embeddedFont>
    <p:embeddedFont>
      <p:font typeface="Canva Sans" panose="020B0604020202020204" charset="0"/>
      <p:regular r:id="rId12"/>
    </p:embeddedFont>
    <p:embeddedFont>
      <p:font typeface="Canva Sans Bold" panose="020B0604020202020204" charset="0"/>
      <p:regular r:id="rId13"/>
    </p:embeddedFont>
    <p:embeddedFont>
      <p:font typeface="Feeling Passionate" panose="020B0604020202020204" charset="0"/>
      <p:regular r:id="rId14"/>
    </p:embeddedFont>
    <p:embeddedFont>
      <p:font typeface="League Spartan" panose="020B0604020202020204" charset="0"/>
      <p:regular r:id="rId15"/>
    </p:embeddedFont>
    <p:embeddedFont>
      <p:font typeface="Playfair Display Heavy" panose="020B0604020202020204" charset="0"/>
      <p:regular r:id="rId16"/>
    </p:embeddedFont>
    <p:embeddedFont>
      <p:font typeface="TAN Nimbus"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4"/>
    <a:srgbClr val="B3A2C7"/>
    <a:srgbClr val="000000"/>
    <a:srgbClr val="39B54A"/>
    <a:srgbClr val="FFB531"/>
    <a:srgbClr val="A0036C"/>
    <a:srgbClr val="DDB666"/>
    <a:srgbClr val="38B6FF"/>
    <a:srgbClr val="FFFFFF"/>
    <a:srgbClr val="F1E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A2B8D-FA98-4DB9-AF03-B95FAE84904F}" v="5" dt="2026-03-26T07:03:48.918"/>
    <p1510:client id="{ED76B485-6804-498F-926A-933DF4187C18}" v="2" dt="2026-03-26T14:53:48.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19CC1-E16D-401D-AD4D-3640D46BE401}" type="datetimeFigureOut">
              <a:rPr lang="en-GB" smtClean="0"/>
              <a:t>27/03/2026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17481-0502-49D8-B2D4-2F4CF5A25681}" type="slidenum">
              <a:rPr lang="en-GB" smtClean="0"/>
              <a:t>‹#›</a:t>
            </a:fld>
            <a:endParaRPr lang="en-GB" dirty="0"/>
          </a:p>
        </p:txBody>
      </p:sp>
    </p:spTree>
    <p:extLst>
      <p:ext uri="{BB962C8B-B14F-4D97-AF65-F5344CB8AC3E}">
        <p14:creationId xmlns:p14="http://schemas.microsoft.com/office/powerpoint/2010/main" val="58954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7481-0502-49D8-B2D4-2F4CF5A256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553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17481-0502-49D8-B2D4-2F4CF5A25681}" type="slidenum">
              <a:rPr lang="en-GB" smtClean="0"/>
              <a:t>3</a:t>
            </a:fld>
            <a:endParaRPr lang="en-GB" dirty="0"/>
          </a:p>
        </p:txBody>
      </p:sp>
    </p:spTree>
    <p:extLst>
      <p:ext uri="{BB962C8B-B14F-4D97-AF65-F5344CB8AC3E}">
        <p14:creationId xmlns:p14="http://schemas.microsoft.com/office/powerpoint/2010/main" val="284100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1.png"/><Relationship Id="rId21" Type="http://schemas.openxmlformats.org/officeDocument/2006/relationships/image" Target="../media/image17.jpe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svg"/><Relationship Id="rId20" Type="http://schemas.openxmlformats.org/officeDocument/2006/relationships/hyperlink" Target="https://www.schoolfoodplan.com/" TargetMode="Externa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hyperlink" Target="https://www.foodforlife.org.uk/catering/food-for-life-served-here" TargetMode="External"/><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1.png"/><Relationship Id="rId1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3.svg"/><Relationship Id="rId2"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7.svg"/><Relationship Id="rId10" Type="http://schemas.openxmlformats.org/officeDocument/2006/relationships/image" Target="../media/image13.svg"/><Relationship Id="rId19" Type="http://schemas.openxmlformats.org/officeDocument/2006/relationships/image" Target="../media/image22.jpeg"/><Relationship Id="rId4" Type="http://schemas.openxmlformats.org/officeDocument/2006/relationships/image" Target="../media/image5.svg"/><Relationship Id="rId9" Type="http://schemas.openxmlformats.org/officeDocument/2006/relationships/image" Target="../media/image12.pn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svg"/><Relationship Id="rId18" Type="http://schemas.openxmlformats.org/officeDocument/2006/relationships/image" Target="../media/image17.jpeg"/><Relationship Id="rId3" Type="http://schemas.openxmlformats.org/officeDocument/2006/relationships/image" Target="../media/image23.png"/><Relationship Id="rId7" Type="http://schemas.openxmlformats.org/officeDocument/2006/relationships/image" Target="../media/image5.svg"/><Relationship Id="rId12" Type="http://schemas.openxmlformats.org/officeDocument/2006/relationships/image" Target="../media/image2.png"/><Relationship Id="rId17"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1.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22.jpeg"/><Relationship Id="rId4" Type="http://schemas.openxmlformats.org/officeDocument/2006/relationships/image" Target="../media/image10.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2.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7.jpeg"/><Relationship Id="rId2" Type="http://schemas.openxmlformats.org/officeDocument/2006/relationships/image" Target="../media/image25.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7.svg"/><Relationship Id="rId19" Type="http://schemas.openxmlformats.org/officeDocument/2006/relationships/image" Target="../media/image22.jpeg"/><Relationship Id="rId4" Type="http://schemas.openxmlformats.org/officeDocument/2006/relationships/image" Target="../media/image11.svg"/><Relationship Id="rId9" Type="http://schemas.openxmlformats.org/officeDocument/2006/relationships/image" Target="../media/image6.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screen with white birds&#10;&#10;AI-generated content may be incorrect.">
            <a:extLst>
              <a:ext uri="{FF2B5EF4-FFF2-40B4-BE49-F238E27FC236}">
                <a16:creationId xmlns:a16="http://schemas.microsoft.com/office/drawing/2014/main" id="{215E5F6B-19EB-EB34-265F-407DDED50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8" y="-43218"/>
            <a:ext cx="18300368" cy="10325100"/>
          </a:xfrm>
          <a:prstGeom prst="rect">
            <a:avLst/>
          </a:prstGeom>
        </p:spPr>
      </p:pic>
      <p:sp>
        <p:nvSpPr>
          <p:cNvPr id="7" name="Rectangle 6">
            <a:extLst>
              <a:ext uri="{FF2B5EF4-FFF2-40B4-BE49-F238E27FC236}">
                <a16:creationId xmlns:a16="http://schemas.microsoft.com/office/drawing/2014/main" id="{7D202EDC-9A86-F3FC-5F2B-795E0D2DDA32}"/>
              </a:ext>
            </a:extLst>
          </p:cNvPr>
          <p:cNvSpPr/>
          <p:nvPr/>
        </p:nvSpPr>
        <p:spPr>
          <a:xfrm>
            <a:off x="868054" y="2328520"/>
            <a:ext cx="10400762" cy="1914391"/>
          </a:xfrm>
          <a:custGeom>
            <a:avLst/>
            <a:gdLst>
              <a:gd name="csX0" fmla="*/ 0 w 10400762"/>
              <a:gd name="csY0" fmla="*/ 0 h 1914391"/>
              <a:gd name="csX1" fmla="*/ 10400762 w 10400762"/>
              <a:gd name="csY1" fmla="*/ 0 h 1914391"/>
              <a:gd name="csX2" fmla="*/ 10400762 w 10400762"/>
              <a:gd name="csY2" fmla="*/ 1914391 h 1914391"/>
              <a:gd name="csX3" fmla="*/ 0 w 10400762"/>
              <a:gd name="csY3" fmla="*/ 1914391 h 1914391"/>
              <a:gd name="csX4" fmla="*/ 0 w 10400762"/>
              <a:gd name="csY4" fmla="*/ 0 h 1914391"/>
            </a:gdLst>
            <a:ahLst/>
            <a:cxnLst>
              <a:cxn ang="0">
                <a:pos x="csX0" y="csY0"/>
              </a:cxn>
              <a:cxn ang="0">
                <a:pos x="csX1" y="csY1"/>
              </a:cxn>
              <a:cxn ang="0">
                <a:pos x="csX2" y="csY2"/>
              </a:cxn>
              <a:cxn ang="0">
                <a:pos x="csX3" y="csY3"/>
              </a:cxn>
              <a:cxn ang="0">
                <a:pos x="csX4" y="csY4"/>
              </a:cxn>
            </a:cxnLst>
            <a:rect l="l" t="t" r="r" b="b"/>
            <a:pathLst>
              <a:path w="10400762" h="1914391" fill="none" extrusionOk="0">
                <a:moveTo>
                  <a:pt x="0" y="0"/>
                </a:moveTo>
                <a:cubicBezTo>
                  <a:pt x="3396734" y="-149972"/>
                  <a:pt x="9358414" y="85198"/>
                  <a:pt x="10400762" y="0"/>
                </a:cubicBezTo>
                <a:cubicBezTo>
                  <a:pt x="10570173" y="217793"/>
                  <a:pt x="10486316" y="1115705"/>
                  <a:pt x="10400762" y="1914391"/>
                </a:cubicBezTo>
                <a:cubicBezTo>
                  <a:pt x="6992289" y="2005767"/>
                  <a:pt x="3838135" y="1908334"/>
                  <a:pt x="0" y="1914391"/>
                </a:cubicBezTo>
                <a:cubicBezTo>
                  <a:pt x="-92943" y="1528604"/>
                  <a:pt x="-168235" y="351939"/>
                  <a:pt x="0" y="0"/>
                </a:cubicBezTo>
                <a:close/>
              </a:path>
              <a:path w="10400762" h="1914391" stroke="0" extrusionOk="0">
                <a:moveTo>
                  <a:pt x="0" y="0"/>
                </a:moveTo>
                <a:cubicBezTo>
                  <a:pt x="4719550" y="-113254"/>
                  <a:pt x="7574205" y="102601"/>
                  <a:pt x="10400762" y="0"/>
                </a:cubicBezTo>
                <a:cubicBezTo>
                  <a:pt x="10347937" y="468980"/>
                  <a:pt x="10523936" y="1095664"/>
                  <a:pt x="10400762" y="1914391"/>
                </a:cubicBezTo>
                <a:cubicBezTo>
                  <a:pt x="8995639" y="1970201"/>
                  <a:pt x="4931716" y="2083349"/>
                  <a:pt x="0" y="1914391"/>
                </a:cubicBezTo>
                <a:cubicBezTo>
                  <a:pt x="-144930" y="1299938"/>
                  <a:pt x="-18259" y="467960"/>
                  <a:pt x="0" y="0"/>
                </a:cubicBezTo>
                <a:close/>
              </a:path>
            </a:pathLst>
          </a:custGeom>
          <a:solidFill>
            <a:srgbClr val="0070C0"/>
          </a:solidFill>
          <a:ln w="57150">
            <a:solidFill>
              <a:srgbClr val="FFFFFF"/>
            </a:solidFill>
            <a:extLst>
              <a:ext uri="{C807C97D-BFC1-408E-A445-0C87EB9F89A2}">
                <ask:lineSketchStyleProps xmlns:ask="http://schemas.microsoft.com/office/drawing/2018/sketchyshapes" sd="349921161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nva Sans"/>
                <a:ea typeface="Calibri"/>
                <a:cs typeface="Calibri"/>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 award here - </a:t>
            </a:r>
            <a:r>
              <a:rPr kumimoji="0" lang="en-GB" sz="1600" b="0" i="0" u="none" strike="noStrike" kern="1200" cap="none" spc="0" normalizeH="0" baseline="0" noProof="0" dirty="0">
                <a:ln>
                  <a:noFill/>
                </a:ln>
                <a:solidFill>
                  <a:prstClr val="white"/>
                </a:solidFill>
                <a:effectLst/>
                <a:uLnTx/>
                <a:uFillTx/>
                <a:latin typeface="Canva Sans"/>
                <a:ea typeface="Calibri"/>
                <a:cs typeface="Calibri"/>
                <a:hlinkClick r:id="rId4">
                  <a:extLst>
                    <a:ext uri="{A12FA001-AC4F-418D-AE19-62706E023703}">
                      <ahyp:hlinkClr xmlns:ahyp="http://schemas.microsoft.com/office/drawing/2018/hyperlinkcolor" val="tx"/>
                    </a:ext>
                  </a:extLst>
                </a:hlinkClick>
              </a:rPr>
              <a:t>Food for Life Served Here - Food for Life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nvGraphicFramePr>
        <p:xfrm>
          <a:off x="11833270" y="2031236"/>
          <a:ext cx="5904000" cy="6682712"/>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767272427"/>
                    </a:ext>
                  </a:extLst>
                </a:gridCol>
                <a:gridCol w="1476000">
                  <a:extLst>
                    <a:ext uri="{9D8B030D-6E8A-4147-A177-3AD203B41FA5}">
                      <a16:colId xmlns:a16="http://schemas.microsoft.com/office/drawing/2014/main" val="3906064175"/>
                    </a:ext>
                  </a:extLst>
                </a:gridCol>
                <a:gridCol w="1476000">
                  <a:extLst>
                    <a:ext uri="{9D8B030D-6E8A-4147-A177-3AD203B41FA5}">
                      <a16:colId xmlns:a16="http://schemas.microsoft.com/office/drawing/2014/main" val="1480130788"/>
                    </a:ext>
                  </a:extLst>
                </a:gridCol>
                <a:gridCol w="1476000">
                  <a:extLst>
                    <a:ext uri="{9D8B030D-6E8A-4147-A177-3AD203B41FA5}">
                      <a16:colId xmlns:a16="http://schemas.microsoft.com/office/drawing/2014/main" val="58237784"/>
                    </a:ext>
                  </a:extLst>
                </a:gridCol>
              </a:tblGrid>
              <a:tr h="49376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Barlow Condensed Bold" panose="020B0604020202020204" charset="0"/>
                        </a:rPr>
                        <a:t>Menu Key</a:t>
                      </a:r>
                    </a:p>
                  </a:txBody>
                  <a:tcPr/>
                </a:tc>
                <a:tc h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rgbClr val="000000"/>
                        </a:solidFill>
                        <a:latin typeface="Barlow Condensed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rgbClr val="000000"/>
                        </a:solidFill>
                        <a:latin typeface="Barlow Condensed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C"/>
                    </a:solidFill>
                  </a:tcPr>
                </a:tc>
                <a:extLst>
                  <a:ext uri="{0D108BD9-81ED-4DB2-BD59-A6C34878D82A}">
                    <a16:rowId xmlns:a16="http://schemas.microsoft.com/office/drawing/2014/main" val="1162197202"/>
                  </a:ext>
                </a:extLst>
              </a:tr>
              <a:tr h="10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anva Sans" panose="020B0604020202020204" charset="0"/>
                        </a:rPr>
                        <a:t>Freshly made on site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anva Sans" panose="020B0604020202020204" charset="0"/>
                      </a:endParaRPr>
                    </a:p>
                  </a:txBody>
                  <a:tcPr anchor="ctr">
                    <a:solidFill>
                      <a:schemeClr val="bg1"/>
                    </a:solidFill>
                  </a:tcPr>
                </a:tc>
                <a:tc>
                  <a:txBody>
                    <a:bodyPr/>
                    <a:lstStyle/>
                    <a:p>
                      <a:pPr algn="r"/>
                      <a:endParaRPr lang="en-GB" sz="1400" dirty="0">
                        <a:solidFill>
                          <a:schemeClr val="tx1"/>
                        </a:solidFill>
                        <a:latin typeface="Canva Sans" panose="020B0604020202020204"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nva Sans" panose="020B0604020202020204" charset="0"/>
                        </a:rPr>
                        <a:t>At least 50% of the dessert is fruit</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panose="020B0604020202020204"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a:endParaRPr>
                    </a:p>
                  </a:txBody>
                  <a:tcPr anchor="ctr">
                    <a:solidFill>
                      <a:schemeClr val="bg1"/>
                    </a:solidFill>
                  </a:tcPr>
                </a:tc>
                <a:extLst>
                  <a:ext uri="{0D108BD9-81ED-4DB2-BD59-A6C34878D82A}">
                    <a16:rowId xmlns:a16="http://schemas.microsoft.com/office/drawing/2014/main" val="4163530976"/>
                  </a:ext>
                </a:extLst>
              </a:tr>
              <a:tr h="10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anva Sans" panose="020B0604020202020204" charset="0"/>
                        </a:rPr>
                        <a:t>Seasonal</a:t>
                      </a:r>
                    </a:p>
                    <a:p>
                      <a:pPr marL="0" marR="0" lvl="0" indent="0" algn="r">
                        <a:lnSpc>
                          <a:spcPct val="100000"/>
                        </a:lnSpc>
                        <a:spcBef>
                          <a:spcPts val="0"/>
                        </a:spcBef>
                        <a:spcAft>
                          <a:spcPts val="0"/>
                        </a:spcAft>
                        <a:buClrTx/>
                        <a:buSzTx/>
                        <a:buFontTx/>
                        <a:buNone/>
                      </a:pPr>
                      <a:endParaRPr lang="en-US" sz="1400" b="0" dirty="0">
                        <a:solidFill>
                          <a:schemeClr val="tx1"/>
                        </a:solidFill>
                        <a:latin typeface="Canva Sans" panose="020B0604020202020204" charset="0"/>
                      </a:endParaRPr>
                    </a:p>
                    <a:p>
                      <a:pPr marL="0" marR="0" lvl="0" indent="0" algn="r">
                        <a:lnSpc>
                          <a:spcPct val="100000"/>
                        </a:lnSpc>
                        <a:spcBef>
                          <a:spcPts val="0"/>
                        </a:spcBef>
                        <a:spcAft>
                          <a:spcPts val="0"/>
                        </a:spcAft>
                        <a:buClrTx/>
                        <a:buSzTx/>
                        <a:buFontTx/>
                        <a:buNone/>
                      </a:pPr>
                      <a:endParaRPr lang="en-US" sz="1400" b="0" dirty="0">
                        <a:solidFill>
                          <a:schemeClr val="tx1"/>
                        </a:solidFill>
                        <a:latin typeface="Canva Sans" panose="020B0604020202020204" charset="0"/>
                      </a:endParaRPr>
                    </a:p>
                  </a:txBody>
                  <a:tcPr anchor="ctr">
                    <a:solidFill>
                      <a:schemeClr val="bg1"/>
                    </a:solidFill>
                  </a:tcPr>
                </a:tc>
                <a:tc>
                  <a:txBody>
                    <a:bodyPr/>
                    <a:lstStyle/>
                    <a:p>
                      <a:pPr algn="r"/>
                      <a:endParaRPr lang="en-GB" sz="1400" dirty="0">
                        <a:solidFill>
                          <a:schemeClr val="tx1"/>
                        </a:solidFill>
                        <a:latin typeface="Canva Sans" panose="020B0604020202020204" charset="0"/>
                      </a:endParaRPr>
                    </a:p>
                  </a:txBody>
                  <a:tcPr anchor="ctr">
                    <a:solidFill>
                      <a:schemeClr val="bg1"/>
                    </a:solidFill>
                  </a:tcPr>
                </a:tc>
                <a:tc>
                  <a:txBody>
                    <a:bodyPr/>
                    <a:lstStyle/>
                    <a:p>
                      <a:pPr algn="r"/>
                      <a:r>
                        <a:rPr lang="en-US" sz="1400" dirty="0">
                          <a:solidFill>
                            <a:schemeClr val="tx1"/>
                          </a:solidFill>
                          <a:latin typeface="Canva Sans" panose="020B0604020202020204" charset="0"/>
                        </a:rPr>
                        <a:t>Red Tractor Assured British Meat</a:t>
                      </a:r>
                    </a:p>
                    <a:p>
                      <a:pPr algn="r"/>
                      <a:endParaRPr lang="en-US" sz="1400" dirty="0">
                        <a:solidFill>
                          <a:schemeClr val="tx1"/>
                        </a:solidFill>
                        <a:latin typeface="Canva Sans" panose="020B0604020202020204" charset="0"/>
                      </a:endParaRPr>
                    </a:p>
                  </a:txBody>
                  <a:tcPr anchor="ctr">
                    <a:solidFill>
                      <a:schemeClr val="bg1"/>
                    </a:solidFill>
                  </a:tcPr>
                </a:tc>
                <a:tc>
                  <a:txBody>
                    <a:bodyPr/>
                    <a:lstStyle/>
                    <a:p>
                      <a:pPr algn="r"/>
                      <a:endParaRPr lang="en-US" sz="1400" dirty="0">
                        <a:solidFill>
                          <a:schemeClr val="tx1"/>
                        </a:solidFill>
                        <a:latin typeface="Canva Sans"/>
                      </a:endParaRPr>
                    </a:p>
                  </a:txBody>
                  <a:tcPr anchor="ctr">
                    <a:solidFill>
                      <a:schemeClr val="bg1"/>
                    </a:solidFill>
                  </a:tcPr>
                </a:tc>
                <a:extLst>
                  <a:ext uri="{0D108BD9-81ED-4DB2-BD59-A6C34878D82A}">
                    <a16:rowId xmlns:a16="http://schemas.microsoft.com/office/drawing/2014/main" val="1867446762"/>
                  </a:ext>
                </a:extLst>
              </a:tr>
              <a:tr h="10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anva Sans" panose="020B0604020202020204" charset="0"/>
                        </a:rPr>
                        <a:t>Added Plant Protein (50% of the protein comes from plant sources)</a:t>
                      </a:r>
                    </a:p>
                  </a:txBody>
                  <a:tcPr anchor="ctr">
                    <a:solidFill>
                      <a:schemeClr val="bg1"/>
                    </a:solidFill>
                  </a:tcPr>
                </a:tc>
                <a:tc>
                  <a:txBody>
                    <a:bodyPr/>
                    <a:lstStyle/>
                    <a:p>
                      <a:pPr algn="r"/>
                      <a:endParaRPr lang="en-GB" sz="1400" dirty="0">
                        <a:solidFill>
                          <a:schemeClr val="tx1"/>
                        </a:solidFill>
                        <a:latin typeface="Canva Sans" panose="020B0604020202020204"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nva Sans" panose="020B0604020202020204" charset="0"/>
                        </a:rPr>
                        <a:t>MSC Certified Sustainable Seafood</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panose="020B0604020202020204"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a:endParaRPr>
                    </a:p>
                  </a:txBody>
                  <a:tcPr anchor="ctr">
                    <a:solidFill>
                      <a:schemeClr val="bg1"/>
                    </a:solidFill>
                  </a:tcPr>
                </a:tc>
                <a:extLst>
                  <a:ext uri="{0D108BD9-81ED-4DB2-BD59-A6C34878D82A}">
                    <a16:rowId xmlns:a16="http://schemas.microsoft.com/office/drawing/2014/main" val="2110381991"/>
                  </a:ext>
                </a:extLst>
              </a:tr>
              <a:tr h="10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anva Sans" panose="020B0604020202020204" charset="0"/>
                        </a:rPr>
                        <a:t>Vegan dish</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anva Sans" panose="020B060402020202020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anva Sans" panose="020B0604020202020204" charset="0"/>
                      </a:endParaRPr>
                    </a:p>
                  </a:txBody>
                  <a:tcPr anchor="ctr">
                    <a:solidFill>
                      <a:schemeClr val="bg1"/>
                    </a:solidFill>
                  </a:tcPr>
                </a:tc>
                <a:tc>
                  <a:txBody>
                    <a:bodyPr/>
                    <a:lstStyle/>
                    <a:p>
                      <a:pPr algn="r"/>
                      <a:endParaRPr lang="en-GB" sz="1400" dirty="0">
                        <a:solidFill>
                          <a:schemeClr val="tx1"/>
                        </a:solidFill>
                        <a:latin typeface="Canva Sans" panose="020B0604020202020204"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nva Sans" panose="020B0604020202020204" charset="0"/>
                        </a:rPr>
                        <a:t>A source of wholemeal carbohydrates</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a:endParaRPr>
                    </a:p>
                  </a:txBody>
                  <a:tcPr anchor="ctr">
                    <a:solidFill>
                      <a:schemeClr val="bg1"/>
                    </a:solidFill>
                  </a:tcPr>
                </a:tc>
                <a:extLst>
                  <a:ext uri="{0D108BD9-81ED-4DB2-BD59-A6C34878D82A}">
                    <a16:rowId xmlns:a16="http://schemas.microsoft.com/office/drawing/2014/main" val="1079872268"/>
                  </a:ext>
                </a:extLst>
              </a:tr>
              <a:tr h="1790711">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nva Sans" panose="020B0604020202020204" charset="0"/>
                        </a:rPr>
                        <a:t>Meets government sugar recommendations for a school lunch (6.5g free sugar or less)</a:t>
                      </a:r>
                    </a:p>
                  </a:txBody>
                  <a:tcPr anchor="ctr">
                    <a:solidFill>
                      <a:schemeClr val="bg1"/>
                    </a:solidFill>
                  </a:tcPr>
                </a:tc>
                <a:tc hMerge="1">
                  <a:txBody>
                    <a:bodyPr/>
                    <a:lstStyle/>
                    <a:p>
                      <a:endParaRPr lang="en-GB" sz="1400" dirty="0">
                        <a:solidFill>
                          <a:schemeClr val="bg1"/>
                        </a:solidFill>
                      </a:endParaRPr>
                    </a:p>
                  </a:txBody>
                  <a:tcPr>
                    <a:lnL w="12700" cap="flat" cmpd="sng" algn="ctr">
                      <a:solidFill>
                        <a:srgbClr val="A0036C"/>
                      </a:solidFill>
                      <a:prstDash val="solid"/>
                      <a:round/>
                      <a:headEnd type="none" w="med" len="med"/>
                      <a:tailEnd type="none" w="med" len="med"/>
                    </a:lnL>
                    <a:lnR w="12700" cap="flat" cmpd="sng" algn="ctr">
                      <a:solidFill>
                        <a:srgbClr val="A0036C"/>
                      </a:solidFill>
                      <a:prstDash val="solid"/>
                      <a:round/>
                      <a:headEnd type="none" w="med" len="med"/>
                      <a:tailEnd type="none" w="med" len="med"/>
                    </a:lnR>
                    <a:lnT w="12700" cap="flat" cmpd="sng" algn="ctr">
                      <a:solidFill>
                        <a:srgbClr val="A0036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A2C7"/>
                    </a:solid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nva Sans"/>
                      </a:endParaRPr>
                    </a:p>
                  </a:txBody>
                  <a:tcPr anchor="ctr">
                    <a:solidFill>
                      <a:schemeClr val="bg1"/>
                    </a:solidFill>
                  </a:tcPr>
                </a:tc>
                <a:tc hMerge="1">
                  <a:txBody>
                    <a:bodyPr/>
                    <a:lstStyle/>
                    <a:p>
                      <a:endParaRPr lang="en-GB"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0036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C64"/>
                    </a:solidFill>
                  </a:tcPr>
                </a:tc>
                <a:extLst>
                  <a:ext uri="{0D108BD9-81ED-4DB2-BD59-A6C34878D82A}">
                    <a16:rowId xmlns:a16="http://schemas.microsoft.com/office/drawing/2014/main" val="4236239693"/>
                  </a:ext>
                </a:extLst>
              </a:tr>
            </a:tbl>
          </a:graphicData>
        </a:graphic>
      </p:graphicFrame>
      <p:grpSp>
        <p:nvGrpSpPr>
          <p:cNvPr id="40" name="Group 25">
            <a:extLst>
              <a:ext uri="{FF2B5EF4-FFF2-40B4-BE49-F238E27FC236}">
                <a16:creationId xmlns:a16="http://schemas.microsoft.com/office/drawing/2014/main" id="{A7CADAA7-7376-F151-6400-F91644098AA7}"/>
              </a:ext>
            </a:extLst>
          </p:cNvPr>
          <p:cNvGrpSpPr/>
          <p:nvPr/>
        </p:nvGrpSpPr>
        <p:grpSpPr>
          <a:xfrm>
            <a:off x="13666875" y="2707362"/>
            <a:ext cx="756541" cy="756542"/>
            <a:chOff x="0"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14018521" y="2774192"/>
            <a:ext cx="351919" cy="280895"/>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29">
            <a:extLst>
              <a:ext uri="{FF2B5EF4-FFF2-40B4-BE49-F238E27FC236}">
                <a16:creationId xmlns:a16="http://schemas.microsoft.com/office/drawing/2014/main" id="{CF0B2A50-2BA9-FE21-2D03-5BF19FE1F50B}"/>
              </a:ext>
            </a:extLst>
          </p:cNvPr>
          <p:cNvSpPr txBox="1"/>
          <p:nvPr/>
        </p:nvSpPr>
        <p:spPr>
          <a:xfrm>
            <a:off x="13702479" y="2890720"/>
            <a:ext cx="823842" cy="442205"/>
          </a:xfrm>
          <a:prstGeom prst="rect">
            <a:avLst/>
          </a:prstGeom>
        </p:spPr>
        <p:txBody>
          <a:bodyPr lIns="0" tIns="0" rIns="0" bIns="0" rtlCol="0" anchor="t">
            <a:spAutoFit/>
          </a:bodyPr>
          <a:lstStyle/>
          <a:p>
            <a:pPr marL="0" marR="0" lvl="0" indent="0" algn="l" defTabSz="914400" rtl="0" eaLnBrk="1" fontAlgn="auto" latinLnBrk="0" hangingPunct="1">
              <a:lnSpc>
                <a:spcPts val="1749"/>
              </a:lnSpc>
              <a:spcBef>
                <a:spcPts val="0"/>
              </a:spcBef>
              <a:spcAft>
                <a:spcPts val="0"/>
              </a:spcAft>
              <a:buClrTx/>
              <a:buSzTx/>
              <a:buFontTx/>
              <a:buNone/>
              <a:tabLst/>
              <a:defRPr/>
            </a:pPr>
            <a:r>
              <a:rPr kumimoji="0" lang="en-US" sz="1495" b="0" i="0" u="none" strike="noStrike" kern="1200" cap="none" spc="-74" normalizeH="0" baseline="0" noProof="0" dirty="0">
                <a:ln>
                  <a:noFill/>
                </a:ln>
                <a:solidFill>
                  <a:srgbClr val="FFFFFF"/>
                </a:solidFill>
                <a:effectLst/>
                <a:uLnTx/>
                <a:uFillTx/>
                <a:latin typeface="League Spartan"/>
                <a:ea typeface="+mn-ea"/>
                <a:cs typeface="+mn-cs"/>
              </a:rPr>
              <a:t> made </a:t>
            </a:r>
          </a:p>
          <a:p>
            <a:pPr marL="0" marR="0" lvl="0" indent="0" algn="l" defTabSz="914400" rtl="0" eaLnBrk="1" fontAlgn="auto" latinLnBrk="0" hangingPunct="1">
              <a:lnSpc>
                <a:spcPts val="1749"/>
              </a:lnSpc>
              <a:spcBef>
                <a:spcPts val="0"/>
              </a:spcBef>
              <a:spcAft>
                <a:spcPts val="0"/>
              </a:spcAft>
              <a:buClrTx/>
              <a:buSzTx/>
              <a:buFontTx/>
              <a:buNone/>
              <a:tabLst/>
              <a:defRPr/>
            </a:pPr>
            <a:r>
              <a:rPr kumimoji="0" lang="en-US" sz="1495" b="0" i="0" u="none" strike="noStrike" kern="1200" cap="none" spc="-74" normalizeH="0" baseline="0" noProof="0" dirty="0">
                <a:ln>
                  <a:noFill/>
                </a:ln>
                <a:solidFill>
                  <a:srgbClr val="FFFFFF"/>
                </a:solidFill>
                <a:effectLst/>
                <a:uLnTx/>
                <a:uFillTx/>
                <a:latin typeface="League Spartan"/>
                <a:ea typeface="+mn-ea"/>
                <a:cs typeface="+mn-cs"/>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86977">
            <a:off x="13530604" y="3156051"/>
            <a:ext cx="717954" cy="155299"/>
          </a:xfrm>
          <a:prstGeom prst="rect">
            <a:avLst/>
          </a:prstGeom>
        </p:spPr>
        <p:txBody>
          <a:bodyPr wrap="square" lIns="0" tIns="0" rIns="0" bIns="0" rtlCol="0" anchor="t">
            <a:spAutoFit/>
          </a:bodyPr>
          <a:lstStyle/>
          <a:p>
            <a:pPr marL="0" marR="0" lvl="0" indent="0" algn="ctr" defTabSz="914400" rtl="0" eaLnBrk="1" fontAlgn="auto" latinLnBrk="0" hangingPunct="1">
              <a:lnSpc>
                <a:spcPts val="1058"/>
              </a:lnSpc>
              <a:spcBef>
                <a:spcPts val="0"/>
              </a:spcBef>
              <a:spcAft>
                <a:spcPts val="0"/>
              </a:spcAft>
              <a:buClrTx/>
              <a:buSzTx/>
              <a:buFontTx/>
              <a:buNone/>
              <a:tabLst/>
              <a:defRPr/>
            </a:pPr>
            <a:r>
              <a:rPr kumimoji="0" lang="en-US" sz="1357" b="0" i="0" u="none" strike="noStrike" kern="1200" cap="none" spc="0" normalizeH="0" baseline="0" noProof="0" dirty="0">
                <a:ln>
                  <a:noFill/>
                </a:ln>
                <a:solidFill>
                  <a:srgbClr val="A6D8EC"/>
                </a:solidFill>
                <a:effectLst/>
                <a:uLnTx/>
                <a:uFillTx/>
                <a:latin typeface="Feeling Passionate"/>
                <a:ea typeface="+mn-ea"/>
                <a:cs typeface="+mn-cs"/>
              </a:rPr>
              <a:t>on</a:t>
            </a:r>
          </a:p>
        </p:txBody>
      </p:sp>
      <p:grpSp>
        <p:nvGrpSpPr>
          <p:cNvPr id="47" name="Group 40">
            <a:extLst>
              <a:ext uri="{FF2B5EF4-FFF2-40B4-BE49-F238E27FC236}">
                <a16:creationId xmlns:a16="http://schemas.microsoft.com/office/drawing/2014/main" id="{A28DC771-18CB-3A4B-173A-32B8AA46E930}"/>
              </a:ext>
            </a:extLst>
          </p:cNvPr>
          <p:cNvGrpSpPr/>
          <p:nvPr/>
        </p:nvGrpSpPr>
        <p:grpSpPr>
          <a:xfrm>
            <a:off x="13622930" y="6293246"/>
            <a:ext cx="839876" cy="355832"/>
            <a:chOff x="0" y="-28575"/>
            <a:chExt cx="831609" cy="352329"/>
          </a:xfrm>
        </p:grpSpPr>
        <p:sp>
          <p:nvSpPr>
            <p:cNvPr id="50" name="Freeform 41">
              <a:extLst>
                <a:ext uri="{FF2B5EF4-FFF2-40B4-BE49-F238E27FC236}">
                  <a16:creationId xmlns:a16="http://schemas.microsoft.com/office/drawing/2014/main" id="{DA189C30-5A5B-04BD-C85A-9CED4DF8FA02}"/>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TextBox 42">
              <a:extLst>
                <a:ext uri="{FF2B5EF4-FFF2-40B4-BE49-F238E27FC236}">
                  <a16:creationId xmlns:a16="http://schemas.microsoft.com/office/drawing/2014/main" id="{44E5B2C1-1401-FB42-F7D9-FB55DB9CC970}"/>
                </a:ext>
              </a:extLst>
            </p:cNvPr>
            <p:cNvSpPr txBox="1"/>
            <p:nvPr/>
          </p:nvSpPr>
          <p:spPr>
            <a:xfrm>
              <a:off x="0" y="-28575"/>
              <a:ext cx="831609" cy="352329"/>
            </a:xfrm>
            <a:prstGeom prst="rect">
              <a:avLst/>
            </a:prstGeom>
          </p:spPr>
          <p:txBody>
            <a:bodyPr lIns="27376" tIns="27376" rIns="27376" bIns="27376" rtlCol="0" anchor="ctr"/>
            <a:lstStyle/>
            <a:p>
              <a:pPr marL="0" marR="0" lvl="0" indent="0" algn="ctr" defTabSz="914400" rtl="0" eaLnBrk="1" fontAlgn="auto" latinLnBrk="0" hangingPunct="1">
                <a:lnSpc>
                  <a:spcPts val="19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8" name="TextBox 43">
            <a:extLst>
              <a:ext uri="{FF2B5EF4-FFF2-40B4-BE49-F238E27FC236}">
                <a16:creationId xmlns:a16="http://schemas.microsoft.com/office/drawing/2014/main" id="{C57DBB5D-8C60-DA82-9E9F-19375FBDE66C}"/>
              </a:ext>
            </a:extLst>
          </p:cNvPr>
          <p:cNvSpPr txBox="1"/>
          <p:nvPr/>
        </p:nvSpPr>
        <p:spPr>
          <a:xfrm>
            <a:off x="13638964" y="6336481"/>
            <a:ext cx="797375" cy="257455"/>
          </a:xfrm>
          <a:prstGeom prst="rect">
            <a:avLst/>
          </a:prstGeom>
        </p:spPr>
        <p:txBody>
          <a:bodyPr lIns="0" tIns="0" rIns="0" bIns="0" rtlCol="0" anchor="t">
            <a:spAutoFit/>
          </a:bodyPr>
          <a:lstStyle/>
          <a:p>
            <a:pPr marL="0" marR="0" lvl="0" indent="0" algn="ctr" defTabSz="914400" rtl="0" eaLnBrk="1" fontAlgn="auto" latinLnBrk="0" hangingPunct="1">
              <a:lnSpc>
                <a:spcPts val="2170"/>
              </a:lnSpc>
              <a:spcBef>
                <a:spcPct val="0"/>
              </a:spcBef>
              <a:spcAft>
                <a:spcPts val="0"/>
              </a:spcAft>
              <a:buClrTx/>
              <a:buSzTx/>
              <a:buFontTx/>
              <a:buNone/>
              <a:tabLst/>
              <a:defRPr/>
            </a:pPr>
            <a:r>
              <a:rPr kumimoji="0" lang="en-US" sz="1550" b="0" i="0" u="none" strike="noStrike" kern="1200" cap="none" spc="0" normalizeH="0" baseline="0" noProof="0" dirty="0">
                <a:ln>
                  <a:noFill/>
                </a:ln>
                <a:solidFill>
                  <a:srgbClr val="F2FBF4"/>
                </a:solidFill>
                <a:effectLst/>
                <a:uLnTx/>
                <a:uFillTx/>
                <a:latin typeface="TAN Nimbus"/>
                <a:ea typeface="+mn-ea"/>
                <a:cs typeface="+mn-cs"/>
              </a:rPr>
              <a:t>vegan</a:t>
            </a:r>
          </a:p>
        </p:txBody>
      </p:sp>
      <p:sp>
        <p:nvSpPr>
          <p:cNvPr id="49" name="Freeform 44">
            <a:extLst>
              <a:ext uri="{FF2B5EF4-FFF2-40B4-BE49-F238E27FC236}">
                <a16:creationId xmlns:a16="http://schemas.microsoft.com/office/drawing/2014/main" id="{497A8B22-6628-44C2-6805-29E5BB11627E}"/>
              </a:ext>
            </a:extLst>
          </p:cNvPr>
          <p:cNvSpPr/>
          <p:nvPr/>
        </p:nvSpPr>
        <p:spPr>
          <a:xfrm>
            <a:off x="13753251" y="6004976"/>
            <a:ext cx="568802" cy="34341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93">
            <a:extLst>
              <a:ext uri="{FF2B5EF4-FFF2-40B4-BE49-F238E27FC236}">
                <a16:creationId xmlns:a16="http://schemas.microsoft.com/office/drawing/2014/main" id="{F06965DE-0C13-7B37-7EC0-A55ADB5B057D}"/>
              </a:ext>
            </a:extLst>
          </p:cNvPr>
          <p:cNvSpPr/>
          <p:nvPr/>
        </p:nvSpPr>
        <p:spPr>
          <a:xfrm rot="307044">
            <a:off x="16513335" y="2623996"/>
            <a:ext cx="823625" cy="854318"/>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95">
            <a:extLst>
              <a:ext uri="{FF2B5EF4-FFF2-40B4-BE49-F238E27FC236}">
                <a16:creationId xmlns:a16="http://schemas.microsoft.com/office/drawing/2014/main" id="{45EC01AE-6B37-F781-1AE9-4E812AAF1120}"/>
              </a:ext>
            </a:extLst>
          </p:cNvPr>
          <p:cNvSpPr/>
          <p:nvPr/>
        </p:nvSpPr>
        <p:spPr>
          <a:xfrm>
            <a:off x="15103687" y="7358030"/>
            <a:ext cx="917157" cy="888978"/>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TextBox 96">
            <a:extLst>
              <a:ext uri="{FF2B5EF4-FFF2-40B4-BE49-F238E27FC236}">
                <a16:creationId xmlns:a16="http://schemas.microsoft.com/office/drawing/2014/main" id="{C2A81F88-4C2C-16CD-6DB9-B8FAED9CE536}"/>
              </a:ext>
            </a:extLst>
          </p:cNvPr>
          <p:cNvSpPr txBox="1"/>
          <p:nvPr/>
        </p:nvSpPr>
        <p:spPr>
          <a:xfrm>
            <a:off x="15092544" y="7852838"/>
            <a:ext cx="939441" cy="370780"/>
          </a:xfrm>
          <a:prstGeom prst="rect">
            <a:avLst/>
          </a:prstGeom>
        </p:spPr>
        <p:txBody>
          <a:bodyPr lIns="0" tIns="0" rIns="0" bIns="0" rtlCol="0" anchor="t">
            <a:spAutoFit/>
          </a:bodyPr>
          <a:lstStyle/>
          <a:p>
            <a:pPr marL="0" marR="0" lvl="0" indent="0" algn="ctr" defTabSz="914400" rtl="0" eaLnBrk="1" fontAlgn="auto" latinLnBrk="0" hangingPunct="1">
              <a:lnSpc>
                <a:spcPts val="1683"/>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CF5"/>
                </a:solidFill>
                <a:effectLst/>
                <a:uLnTx/>
                <a:uFillTx/>
                <a:latin typeface="Playfair Display Heavy"/>
                <a:ea typeface="+mn-ea"/>
                <a:cs typeface="+mn-cs"/>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15081403" y="7656051"/>
            <a:ext cx="939441" cy="370780"/>
          </a:xfrm>
          <a:prstGeom prst="rect">
            <a:avLst/>
          </a:prstGeom>
        </p:spPr>
        <p:txBody>
          <a:bodyPr lIns="0" tIns="0" rIns="0" bIns="0" rtlCol="0" anchor="t">
            <a:spAutoFit/>
          </a:bodyPr>
          <a:lstStyle/>
          <a:p>
            <a:pPr marL="0" marR="0" lvl="0" indent="0" algn="ctr" defTabSz="914400" rtl="0" eaLnBrk="1" fontAlgn="auto" latinLnBrk="0" hangingPunct="1">
              <a:lnSpc>
                <a:spcPts val="1683"/>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CF5"/>
                </a:solidFill>
                <a:effectLst/>
                <a:uLnTx/>
                <a:uFillTx/>
                <a:latin typeface="Playfair Display Heavy"/>
                <a:ea typeface="+mn-ea"/>
                <a:cs typeface="+mn-cs"/>
              </a:rPr>
              <a:t>low</a:t>
            </a:r>
          </a:p>
        </p:txBody>
      </p:sp>
      <p:sp>
        <p:nvSpPr>
          <p:cNvPr id="57" name="Freeform 23">
            <a:extLst>
              <a:ext uri="{FF2B5EF4-FFF2-40B4-BE49-F238E27FC236}">
                <a16:creationId xmlns:a16="http://schemas.microsoft.com/office/drawing/2014/main" id="{EB25556A-D31D-83CE-75C6-07C11489B5C6}"/>
              </a:ext>
            </a:extLst>
          </p:cNvPr>
          <p:cNvSpPr/>
          <p:nvPr/>
        </p:nvSpPr>
        <p:spPr>
          <a:xfrm flipH="1">
            <a:off x="16763837" y="5918880"/>
            <a:ext cx="536497" cy="85777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Freeform 8">
            <a:extLst>
              <a:ext uri="{FF2B5EF4-FFF2-40B4-BE49-F238E27FC236}">
                <a16:creationId xmlns:a16="http://schemas.microsoft.com/office/drawing/2014/main" id="{47FBD8D4-E86E-27CD-2DE0-8F259E995C7C}"/>
              </a:ext>
            </a:extLst>
          </p:cNvPr>
          <p:cNvSpPr/>
          <p:nvPr/>
        </p:nvSpPr>
        <p:spPr>
          <a:xfrm>
            <a:off x="13754148" y="5013504"/>
            <a:ext cx="782876" cy="702816"/>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Freeform 9">
            <a:extLst>
              <a:ext uri="{FF2B5EF4-FFF2-40B4-BE49-F238E27FC236}">
                <a16:creationId xmlns:a16="http://schemas.microsoft.com/office/drawing/2014/main" id="{D2E1F6AC-A50F-D05F-DFBB-A04234EAC062}"/>
              </a:ext>
            </a:extLst>
          </p:cNvPr>
          <p:cNvSpPr/>
          <p:nvPr/>
        </p:nvSpPr>
        <p:spPr>
          <a:xfrm rot="10078272">
            <a:off x="13751275" y="4812760"/>
            <a:ext cx="492618" cy="442241"/>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13595902" y="5197790"/>
            <a:ext cx="213154" cy="202007"/>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14238276" y="4833033"/>
            <a:ext cx="145762" cy="138140"/>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8" name="TextBox 79">
            <a:extLst>
              <a:ext uri="{FF2B5EF4-FFF2-40B4-BE49-F238E27FC236}">
                <a16:creationId xmlns:a16="http://schemas.microsoft.com/office/drawing/2014/main" id="{2F6A5595-0B7C-089D-10DD-7107D2A0B31C}"/>
              </a:ext>
            </a:extLst>
          </p:cNvPr>
          <p:cNvSpPr txBox="1"/>
          <p:nvPr/>
        </p:nvSpPr>
        <p:spPr>
          <a:xfrm>
            <a:off x="298616" y="352865"/>
            <a:ext cx="17678399" cy="135421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none" strike="noStrike" kern="1200" cap="none" spc="-138" normalizeH="0" baseline="0" noProof="0" dirty="0">
                <a:ln>
                  <a:noFill/>
                </a:ln>
                <a:solidFill>
                  <a:srgbClr val="FFFFFF"/>
                </a:solidFill>
                <a:effectLst/>
                <a:uLnTx/>
                <a:uFillTx/>
                <a:latin typeface="Barlow Condensed Bold"/>
                <a:ea typeface="+mn-ea"/>
                <a:cs typeface="+mn-cs"/>
              </a:rPr>
              <a:t>Menu Information: Spring Summer 2026</a:t>
            </a:r>
          </a:p>
        </p:txBody>
      </p:sp>
      <p:pic>
        <p:nvPicPr>
          <p:cNvPr id="2" name="Picture 1" descr="A yellow sun with triangles&#10;&#10;Description automatically generated">
            <a:extLst>
              <a:ext uri="{FF2B5EF4-FFF2-40B4-BE49-F238E27FC236}">
                <a16:creationId xmlns:a16="http://schemas.microsoft.com/office/drawing/2014/main" id="{07767F5F-A82B-4D4B-27B4-2B70C2703C40}"/>
              </a:ext>
            </a:extLst>
          </p:cNvPr>
          <p:cNvPicPr>
            <a:picLocks noChangeAspect="1"/>
          </p:cNvPicPr>
          <p:nvPr/>
        </p:nvPicPr>
        <p:blipFill>
          <a:blip r:embed="rId19"/>
          <a:stretch>
            <a:fillRect/>
          </a:stretch>
        </p:blipFill>
        <p:spPr>
          <a:xfrm>
            <a:off x="13564745" y="3709452"/>
            <a:ext cx="972279" cy="861229"/>
          </a:xfrm>
          <a:prstGeom prst="rect">
            <a:avLst/>
          </a:prstGeom>
        </p:spPr>
      </p:pic>
      <p:sp>
        <p:nvSpPr>
          <p:cNvPr id="5" name="Rectangle 4">
            <a:extLst>
              <a:ext uri="{FF2B5EF4-FFF2-40B4-BE49-F238E27FC236}">
                <a16:creationId xmlns:a16="http://schemas.microsoft.com/office/drawing/2014/main" id="{9E538933-867D-31EE-9BD4-3BDD17AE8D85}"/>
              </a:ext>
            </a:extLst>
          </p:cNvPr>
          <p:cNvSpPr/>
          <p:nvPr/>
        </p:nvSpPr>
        <p:spPr>
          <a:xfrm>
            <a:off x="2682039" y="6803307"/>
            <a:ext cx="3054211" cy="2887402"/>
          </a:xfrm>
          <a:custGeom>
            <a:avLst/>
            <a:gdLst>
              <a:gd name="csX0" fmla="*/ 0 w 3054211"/>
              <a:gd name="csY0" fmla="*/ 0 h 2887402"/>
              <a:gd name="csX1" fmla="*/ 3054211 w 3054211"/>
              <a:gd name="csY1" fmla="*/ 0 h 2887402"/>
              <a:gd name="csX2" fmla="*/ 3054211 w 3054211"/>
              <a:gd name="csY2" fmla="*/ 2887402 h 2887402"/>
              <a:gd name="csX3" fmla="*/ 0 w 3054211"/>
              <a:gd name="csY3" fmla="*/ 2887402 h 2887402"/>
              <a:gd name="csX4" fmla="*/ 0 w 3054211"/>
              <a:gd name="csY4" fmla="*/ 0 h 2887402"/>
            </a:gdLst>
            <a:ahLst/>
            <a:cxnLst>
              <a:cxn ang="0">
                <a:pos x="csX0" y="csY0"/>
              </a:cxn>
              <a:cxn ang="0">
                <a:pos x="csX1" y="csY1"/>
              </a:cxn>
              <a:cxn ang="0">
                <a:pos x="csX2" y="csY2"/>
              </a:cxn>
              <a:cxn ang="0">
                <a:pos x="csX3" y="csY3"/>
              </a:cxn>
              <a:cxn ang="0">
                <a:pos x="csX4" y="csY4"/>
              </a:cxn>
            </a:cxnLst>
            <a:rect l="l" t="t" r="r" b="b"/>
            <a:pathLst>
              <a:path w="3054211" h="2887402" fill="none" extrusionOk="0">
                <a:moveTo>
                  <a:pt x="0" y="0"/>
                </a:moveTo>
                <a:cubicBezTo>
                  <a:pt x="970700" y="-149972"/>
                  <a:pt x="2003350" y="85198"/>
                  <a:pt x="3054211" y="0"/>
                </a:cubicBezTo>
                <a:cubicBezTo>
                  <a:pt x="3223622" y="404142"/>
                  <a:pt x="3139765" y="2512904"/>
                  <a:pt x="3054211" y="2887402"/>
                </a:cubicBezTo>
                <a:cubicBezTo>
                  <a:pt x="1904248" y="2978778"/>
                  <a:pt x="1183595" y="2881345"/>
                  <a:pt x="0" y="2887402"/>
                </a:cubicBezTo>
                <a:cubicBezTo>
                  <a:pt x="-92943" y="1694860"/>
                  <a:pt x="-168235" y="586527"/>
                  <a:pt x="0" y="0"/>
                </a:cubicBezTo>
                <a:close/>
              </a:path>
              <a:path w="3054211" h="2887402" stroke="0" extrusionOk="0">
                <a:moveTo>
                  <a:pt x="0" y="0"/>
                </a:moveTo>
                <a:cubicBezTo>
                  <a:pt x="1194974" y="-113254"/>
                  <a:pt x="2107782" y="102601"/>
                  <a:pt x="3054211" y="0"/>
                </a:cubicBezTo>
                <a:cubicBezTo>
                  <a:pt x="3001386" y="1192874"/>
                  <a:pt x="3177385" y="2515457"/>
                  <a:pt x="3054211" y="2887402"/>
                </a:cubicBezTo>
                <a:cubicBezTo>
                  <a:pt x="1982484" y="2943212"/>
                  <a:pt x="1329424" y="3056360"/>
                  <a:pt x="0" y="2887402"/>
                </a:cubicBezTo>
                <a:cubicBezTo>
                  <a:pt x="-144930" y="1969748"/>
                  <a:pt x="-18259" y="1370985"/>
                  <a:pt x="0" y="0"/>
                </a:cubicBezTo>
                <a:close/>
              </a:path>
            </a:pathLst>
          </a:custGeom>
          <a:solidFill>
            <a:schemeClr val="accent4">
              <a:lumMod val="60000"/>
              <a:lumOff val="40000"/>
            </a:schemeClr>
          </a:solidFill>
          <a:ln w="57150">
            <a:solidFill>
              <a:srgbClr val="FFFFFF"/>
            </a:solidFill>
            <a:extLst>
              <a:ext uri="{C807C97D-BFC1-408E-A445-0C87EB9F89A2}">
                <ask:lineSketchStyleProps xmlns:ask="http://schemas.microsoft.com/office/drawing/2018/sketchyshapes" sd="349921161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0036C"/>
                </a:solidFill>
                <a:effectLst/>
                <a:uLnTx/>
                <a:uFillTx/>
                <a:latin typeface="Canva Sans"/>
                <a:ea typeface="+mn-ea"/>
                <a:cs typeface="+mn-cs"/>
              </a:rPr>
              <a:t>All of our menus meet the School Food Standards, meaning our menus are balanced, nutritious and contain lots of healthy foods!</a:t>
            </a:r>
            <a:endParaRPr kumimoji="0" lang="en-US" sz="1600" b="0" i="0" u="none" strike="noStrike" kern="1200" cap="none" spc="0" normalizeH="0" baseline="0" noProof="0" dirty="0">
              <a:ln>
                <a:noFill/>
              </a:ln>
              <a:solidFill>
                <a:srgbClr val="A0036C"/>
              </a:solidFill>
              <a:effectLst/>
              <a:uLnTx/>
              <a:uFillTx/>
              <a:latin typeface="Canva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0036C"/>
                </a:solidFill>
                <a:effectLst/>
                <a:uLnTx/>
                <a:uFillTx/>
                <a:latin typeface="Canva Sans"/>
                <a:ea typeface="+mn-ea"/>
                <a:cs typeface="+mn-cs"/>
              </a:rPr>
              <a:t>Read more about the School Food Standards here - </a:t>
            </a:r>
            <a:endParaRPr kumimoji="0" lang="en-US" sz="1600" b="0" i="0" u="none" strike="noStrike" kern="1200" cap="none" spc="0" normalizeH="0" baseline="0" noProof="0" dirty="0">
              <a:ln>
                <a:noFill/>
              </a:ln>
              <a:solidFill>
                <a:srgbClr val="A0036C"/>
              </a:solidFill>
              <a:effectLst/>
              <a:uLnTx/>
              <a:uFillTx/>
              <a:latin typeface="Canva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0036C"/>
                </a:solidFill>
                <a:effectLst/>
                <a:uLnTx/>
                <a:uFillTx/>
                <a:latin typeface="Canva Sans"/>
                <a:ea typeface="+mn-ea"/>
                <a:cs typeface="+mn-cs"/>
                <a:hlinkClick r:id="rId20">
                  <a:extLst>
                    <a:ext uri="{A12FA001-AC4F-418D-AE19-62706E023703}">
                      <ahyp:hlinkClr xmlns:ahyp="http://schemas.microsoft.com/office/drawing/2018/hyperlinkcolor" val="tx"/>
                    </a:ext>
                  </a:extLst>
                </a:hlinkClick>
              </a:rPr>
              <a:t>Homepage - School Food Plan</a:t>
            </a:r>
            <a:endParaRPr kumimoji="0" lang="en-GB" sz="1600" b="0" i="0" u="none" strike="noStrike" kern="1200" cap="none" spc="0" normalizeH="0" baseline="0" noProof="0" dirty="0">
              <a:ln>
                <a:noFill/>
              </a:ln>
              <a:solidFill>
                <a:srgbClr val="A0036C"/>
              </a:solidFill>
              <a:effectLst/>
              <a:uLnTx/>
              <a:uFillTx/>
              <a:latin typeface="Calibri"/>
              <a:ea typeface="+mn-ea"/>
              <a:cs typeface="+mn-cs"/>
              <a:hlinkClick r:id="rId20">
                <a:extLst>
                  <a:ext uri="{A12FA001-AC4F-418D-AE19-62706E023703}">
                    <ahyp:hlinkClr xmlns:ahyp="http://schemas.microsoft.com/office/drawing/2018/hyperlinkcolor" val="tx"/>
                  </a:ext>
                </a:extLst>
              </a:hlinkClick>
            </a:endParaRPr>
          </a:p>
        </p:txBody>
      </p:sp>
      <p:sp>
        <p:nvSpPr>
          <p:cNvPr id="6" name="Rectangle 5">
            <a:extLst>
              <a:ext uri="{FF2B5EF4-FFF2-40B4-BE49-F238E27FC236}">
                <a16:creationId xmlns:a16="http://schemas.microsoft.com/office/drawing/2014/main" id="{620C28FC-A471-CF10-E9D8-7EF607135A0B}"/>
              </a:ext>
            </a:extLst>
          </p:cNvPr>
          <p:cNvSpPr/>
          <p:nvPr/>
        </p:nvSpPr>
        <p:spPr>
          <a:xfrm>
            <a:off x="8287525" y="5082439"/>
            <a:ext cx="3194037" cy="2179957"/>
          </a:xfrm>
          <a:custGeom>
            <a:avLst/>
            <a:gdLst>
              <a:gd name="csX0" fmla="*/ 0 w 3194037"/>
              <a:gd name="csY0" fmla="*/ 0 h 2179957"/>
              <a:gd name="csX1" fmla="*/ 3194037 w 3194037"/>
              <a:gd name="csY1" fmla="*/ 0 h 2179957"/>
              <a:gd name="csX2" fmla="*/ 3194037 w 3194037"/>
              <a:gd name="csY2" fmla="*/ 2179957 h 2179957"/>
              <a:gd name="csX3" fmla="*/ 0 w 3194037"/>
              <a:gd name="csY3" fmla="*/ 2179957 h 2179957"/>
              <a:gd name="csX4" fmla="*/ 0 w 3194037"/>
              <a:gd name="csY4" fmla="*/ 0 h 2179957"/>
            </a:gdLst>
            <a:ahLst/>
            <a:cxnLst>
              <a:cxn ang="0">
                <a:pos x="csX0" y="csY0"/>
              </a:cxn>
              <a:cxn ang="0">
                <a:pos x="csX1" y="csY1"/>
              </a:cxn>
              <a:cxn ang="0">
                <a:pos x="csX2" y="csY2"/>
              </a:cxn>
              <a:cxn ang="0">
                <a:pos x="csX3" y="csY3"/>
              </a:cxn>
              <a:cxn ang="0">
                <a:pos x="csX4" y="csY4"/>
              </a:cxn>
            </a:cxnLst>
            <a:rect l="l" t="t" r="r" b="b"/>
            <a:pathLst>
              <a:path w="3194037" h="2179957" fill="none" extrusionOk="0">
                <a:moveTo>
                  <a:pt x="0" y="0"/>
                </a:moveTo>
                <a:cubicBezTo>
                  <a:pt x="642130" y="-149972"/>
                  <a:pt x="2857591" y="85198"/>
                  <a:pt x="3194037" y="0"/>
                </a:cubicBezTo>
                <a:cubicBezTo>
                  <a:pt x="3363448" y="267353"/>
                  <a:pt x="3279591" y="1463377"/>
                  <a:pt x="3194037" y="2179957"/>
                </a:cubicBezTo>
                <a:cubicBezTo>
                  <a:pt x="2594043" y="2271333"/>
                  <a:pt x="828392" y="2173900"/>
                  <a:pt x="0" y="2179957"/>
                </a:cubicBezTo>
                <a:cubicBezTo>
                  <a:pt x="-92943" y="1416838"/>
                  <a:pt x="-168235" y="798529"/>
                  <a:pt x="0" y="0"/>
                </a:cubicBezTo>
                <a:close/>
              </a:path>
              <a:path w="3194037" h="2179957" stroke="0" extrusionOk="0">
                <a:moveTo>
                  <a:pt x="0" y="0"/>
                </a:moveTo>
                <a:cubicBezTo>
                  <a:pt x="677305" y="-113254"/>
                  <a:pt x="2710138" y="102601"/>
                  <a:pt x="3194037" y="0"/>
                </a:cubicBezTo>
                <a:cubicBezTo>
                  <a:pt x="3141212" y="371775"/>
                  <a:pt x="3317211" y="1377469"/>
                  <a:pt x="3194037" y="2179957"/>
                </a:cubicBezTo>
                <a:cubicBezTo>
                  <a:pt x="2840184" y="2235767"/>
                  <a:pt x="1515845" y="2348915"/>
                  <a:pt x="0" y="2179957"/>
                </a:cubicBezTo>
                <a:cubicBezTo>
                  <a:pt x="-144930" y="1954759"/>
                  <a:pt x="-18259" y="708934"/>
                  <a:pt x="0" y="0"/>
                </a:cubicBezTo>
                <a:close/>
              </a:path>
            </a:pathLst>
          </a:custGeom>
          <a:solidFill>
            <a:srgbClr val="A0036C"/>
          </a:solidFill>
          <a:ln w="57150">
            <a:solidFill>
              <a:srgbClr val="FFFFFF"/>
            </a:solidFill>
            <a:extLst>
              <a:ext uri="{C807C97D-BFC1-408E-A445-0C87EB9F89A2}">
                <ask:lineSketchStyleProps xmlns:ask="http://schemas.microsoft.com/office/drawing/2018/sketchyshapes" sd="349921161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nva Sans"/>
                <a:ea typeface="+mn-ea"/>
                <a:cs typeface="+mn-cs"/>
              </a:rPr>
              <a:t>As per the School Food Standards we do not add salt to any of our meals. We also work with suppliers to ensure we are working together to meet the government’s salt reduction targets.</a:t>
            </a:r>
          </a:p>
        </p:txBody>
      </p:sp>
      <p:sp>
        <p:nvSpPr>
          <p:cNvPr id="8" name="Flowchart: Terminator 7">
            <a:extLst>
              <a:ext uri="{FF2B5EF4-FFF2-40B4-BE49-F238E27FC236}">
                <a16:creationId xmlns:a16="http://schemas.microsoft.com/office/drawing/2014/main" id="{718C1E2C-91C6-08C7-8774-D0DA17F6A40A}"/>
              </a:ext>
            </a:extLst>
          </p:cNvPr>
          <p:cNvSpPr/>
          <p:nvPr/>
        </p:nvSpPr>
        <p:spPr>
          <a:xfrm>
            <a:off x="6087958" y="7540369"/>
            <a:ext cx="4804856" cy="1821345"/>
          </a:xfrm>
          <a:custGeom>
            <a:avLst/>
            <a:gdLst>
              <a:gd name="csX0" fmla="*/ 773003 w 4804856"/>
              <a:gd name="csY0" fmla="*/ 0 h 1821345"/>
              <a:gd name="csX1" fmla="*/ 4031852 w 4804856"/>
              <a:gd name="csY1" fmla="*/ 0 h 1821345"/>
              <a:gd name="csX2" fmla="*/ 4804856 w 4804856"/>
              <a:gd name="csY2" fmla="*/ 910672 h 1821345"/>
              <a:gd name="csX3" fmla="*/ 4031852 w 4804856"/>
              <a:gd name="csY3" fmla="*/ 1821345 h 1821345"/>
              <a:gd name="csX4" fmla="*/ 773003 w 4804856"/>
              <a:gd name="csY4" fmla="*/ 1821345 h 1821345"/>
              <a:gd name="csX5" fmla="*/ 0 w 4804856"/>
              <a:gd name="csY5" fmla="*/ 910672 h 1821345"/>
              <a:gd name="csX6" fmla="*/ 773003 w 4804856"/>
              <a:gd name="csY6" fmla="*/ 0 h 18213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804856" h="1821345" fill="none" extrusionOk="0">
                <a:moveTo>
                  <a:pt x="773003" y="0"/>
                </a:moveTo>
                <a:cubicBezTo>
                  <a:pt x="2037431" y="-91376"/>
                  <a:pt x="2419827" y="6057"/>
                  <a:pt x="4031852" y="0"/>
                </a:cubicBezTo>
                <a:cubicBezTo>
                  <a:pt x="4509833" y="4491"/>
                  <a:pt x="4803220" y="418935"/>
                  <a:pt x="4804856" y="910672"/>
                </a:cubicBezTo>
                <a:cubicBezTo>
                  <a:pt x="4757209" y="1399817"/>
                  <a:pt x="4530959" y="1854974"/>
                  <a:pt x="4031852" y="1821345"/>
                </a:cubicBezTo>
                <a:cubicBezTo>
                  <a:pt x="2796356" y="1850852"/>
                  <a:pt x="2171635" y="1764817"/>
                  <a:pt x="773003" y="1821345"/>
                </a:cubicBezTo>
                <a:cubicBezTo>
                  <a:pt x="348403" y="1863407"/>
                  <a:pt x="-50052" y="1459983"/>
                  <a:pt x="0" y="910672"/>
                </a:cubicBezTo>
                <a:cubicBezTo>
                  <a:pt x="-2878" y="460304"/>
                  <a:pt x="343736" y="55708"/>
                  <a:pt x="773003" y="0"/>
                </a:cubicBezTo>
                <a:close/>
              </a:path>
              <a:path w="4804856" h="1821345" stroke="0" extrusionOk="0">
                <a:moveTo>
                  <a:pt x="773003" y="0"/>
                </a:moveTo>
                <a:cubicBezTo>
                  <a:pt x="2045310" y="-113254"/>
                  <a:pt x="3164965" y="102601"/>
                  <a:pt x="4031852" y="0"/>
                </a:cubicBezTo>
                <a:cubicBezTo>
                  <a:pt x="4440403" y="25529"/>
                  <a:pt x="4736189" y="335516"/>
                  <a:pt x="4804856" y="910672"/>
                </a:cubicBezTo>
                <a:cubicBezTo>
                  <a:pt x="4833091" y="1461379"/>
                  <a:pt x="4483473" y="1828014"/>
                  <a:pt x="4031852" y="1821345"/>
                </a:cubicBezTo>
                <a:cubicBezTo>
                  <a:pt x="3428440" y="1966275"/>
                  <a:pt x="1368124" y="1839604"/>
                  <a:pt x="773003" y="1821345"/>
                </a:cubicBezTo>
                <a:cubicBezTo>
                  <a:pt x="290494" y="1749842"/>
                  <a:pt x="-50866" y="1368089"/>
                  <a:pt x="0" y="910672"/>
                </a:cubicBezTo>
                <a:cubicBezTo>
                  <a:pt x="25787" y="378273"/>
                  <a:pt x="387731" y="45989"/>
                  <a:pt x="773003" y="0"/>
                </a:cubicBezTo>
                <a:close/>
              </a:path>
            </a:pathLst>
          </a:custGeom>
          <a:solidFill>
            <a:schemeClr val="accent3">
              <a:lumMod val="40000"/>
              <a:lumOff val="60000"/>
            </a:schemeClr>
          </a:solidFill>
          <a:ln w="57150">
            <a:solidFill>
              <a:srgbClr val="FFFFFF"/>
            </a:solidFill>
            <a:extLst>
              <a:ext uri="{C807C97D-BFC1-408E-A445-0C87EB9F89A2}">
                <ask:lineSketchStyleProps xmlns:ask="http://schemas.microsoft.com/office/drawing/2018/sketchyshapes" sd="3499211612">
                  <a:prstGeom prst="flowChartTerminator">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C64"/>
                </a:solidFill>
                <a:effectLst/>
                <a:uLnTx/>
                <a:uFillTx/>
                <a:latin typeface="Canva Sans"/>
                <a:ea typeface="Calibri"/>
                <a:cs typeface="Calibri"/>
              </a:rPr>
              <a:t>We do not serve any chocolate or confectionary within our school meals, as per the School Food Standards. Our ‘chocolate’ desserts contain only cocoa powder.</a:t>
            </a:r>
            <a:endParaRPr kumimoji="0" lang="en-US" sz="1600" b="0" i="0" u="none" strike="noStrike" kern="1200" cap="none" spc="0" normalizeH="0" baseline="0" noProof="0" dirty="0">
              <a:ln>
                <a:noFill/>
              </a:ln>
              <a:solidFill>
                <a:srgbClr val="006C64"/>
              </a:solidFill>
              <a:effectLst/>
              <a:uLnTx/>
              <a:uFillTx/>
              <a:latin typeface="Calibri"/>
              <a:ea typeface="Calibri"/>
              <a:cs typeface="Calibri"/>
            </a:endParaRPr>
          </a:p>
        </p:txBody>
      </p:sp>
      <p:sp>
        <p:nvSpPr>
          <p:cNvPr id="79" name="Rectangle 78">
            <a:extLst>
              <a:ext uri="{FF2B5EF4-FFF2-40B4-BE49-F238E27FC236}">
                <a16:creationId xmlns:a16="http://schemas.microsoft.com/office/drawing/2014/main" id="{B8FE5F1B-FEFF-95D3-0531-3C7892FF0F7B}"/>
              </a:ext>
            </a:extLst>
          </p:cNvPr>
          <p:cNvSpPr/>
          <p:nvPr/>
        </p:nvSpPr>
        <p:spPr>
          <a:xfrm>
            <a:off x="535776" y="4472580"/>
            <a:ext cx="4821808" cy="2066657"/>
          </a:xfrm>
          <a:custGeom>
            <a:avLst/>
            <a:gdLst>
              <a:gd name="csX0" fmla="*/ 0 w 4821808"/>
              <a:gd name="csY0" fmla="*/ 0 h 2066657"/>
              <a:gd name="csX1" fmla="*/ 4821808 w 4821808"/>
              <a:gd name="csY1" fmla="*/ 0 h 2066657"/>
              <a:gd name="csX2" fmla="*/ 4821808 w 4821808"/>
              <a:gd name="csY2" fmla="*/ 2066657 h 2066657"/>
              <a:gd name="csX3" fmla="*/ 0 w 4821808"/>
              <a:gd name="csY3" fmla="*/ 2066657 h 2066657"/>
              <a:gd name="csX4" fmla="*/ 0 w 4821808"/>
              <a:gd name="csY4" fmla="*/ 0 h 2066657"/>
            </a:gdLst>
            <a:ahLst/>
            <a:cxnLst>
              <a:cxn ang="0">
                <a:pos x="csX0" y="csY0"/>
              </a:cxn>
              <a:cxn ang="0">
                <a:pos x="csX1" y="csY1"/>
              </a:cxn>
              <a:cxn ang="0">
                <a:pos x="csX2" y="csY2"/>
              </a:cxn>
              <a:cxn ang="0">
                <a:pos x="csX3" y="csY3"/>
              </a:cxn>
              <a:cxn ang="0">
                <a:pos x="csX4" y="csY4"/>
              </a:cxn>
            </a:cxnLst>
            <a:rect l="l" t="t" r="r" b="b"/>
            <a:pathLst>
              <a:path w="4821808" h="2066657" fill="none" extrusionOk="0">
                <a:moveTo>
                  <a:pt x="0" y="0"/>
                </a:moveTo>
                <a:cubicBezTo>
                  <a:pt x="1483918" y="-149972"/>
                  <a:pt x="2631719" y="85198"/>
                  <a:pt x="4821808" y="0"/>
                </a:cubicBezTo>
                <a:cubicBezTo>
                  <a:pt x="4991219" y="487417"/>
                  <a:pt x="4907362" y="1660604"/>
                  <a:pt x="4821808" y="2066657"/>
                </a:cubicBezTo>
                <a:cubicBezTo>
                  <a:pt x="4298473" y="2158033"/>
                  <a:pt x="1909529" y="2060600"/>
                  <a:pt x="0" y="2066657"/>
                </a:cubicBezTo>
                <a:cubicBezTo>
                  <a:pt x="-92943" y="1749280"/>
                  <a:pt x="-168235" y="743549"/>
                  <a:pt x="0" y="0"/>
                </a:cubicBezTo>
                <a:close/>
              </a:path>
              <a:path w="4821808" h="2066657" stroke="0" extrusionOk="0">
                <a:moveTo>
                  <a:pt x="0" y="0"/>
                </a:moveTo>
                <a:cubicBezTo>
                  <a:pt x="2073463" y="-113254"/>
                  <a:pt x="3573255" y="102601"/>
                  <a:pt x="4821808" y="0"/>
                </a:cubicBezTo>
                <a:cubicBezTo>
                  <a:pt x="4768983" y="893381"/>
                  <a:pt x="4944982" y="1704226"/>
                  <a:pt x="4821808" y="2066657"/>
                </a:cubicBezTo>
                <a:cubicBezTo>
                  <a:pt x="3098005" y="2122467"/>
                  <a:pt x="1217747" y="2235615"/>
                  <a:pt x="0" y="2066657"/>
                </a:cubicBezTo>
                <a:cubicBezTo>
                  <a:pt x="-144930" y="1374692"/>
                  <a:pt x="-18259" y="356462"/>
                  <a:pt x="0" y="0"/>
                </a:cubicBezTo>
                <a:close/>
              </a:path>
            </a:pathLst>
          </a:custGeom>
          <a:solidFill>
            <a:srgbClr val="38B6FF"/>
          </a:solidFill>
          <a:ln w="57150">
            <a:solidFill>
              <a:srgbClr val="FFFFFF"/>
            </a:solidFill>
            <a:extLst>
              <a:ext uri="{C807C97D-BFC1-408E-A445-0C87EB9F89A2}">
                <ask:lineSketchStyleProps xmlns:ask="http://schemas.microsoft.com/office/drawing/2018/sketchyshapes" sd="349921161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nva Sans"/>
                <a:ea typeface="+mn-ea"/>
                <a:cs typeface="+mn-cs"/>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endParaRPr kumimoji="0" lang="en-US" sz="16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9" name="Rectangle 1">
            <a:extLst>
              <a:ext uri="{FF2B5EF4-FFF2-40B4-BE49-F238E27FC236}">
                <a16:creationId xmlns:a16="http://schemas.microsoft.com/office/drawing/2014/main" id="{1139631B-3127-9609-D4E3-0DDCC955D83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827829F-487B-5BC0-F26C-851A492CD5DD}"/>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16583813" y="3590754"/>
            <a:ext cx="740178" cy="1033458"/>
          </a:xfrm>
          <a:prstGeom prst="rect">
            <a:avLst/>
          </a:prstGeom>
        </p:spPr>
      </p:pic>
      <p:pic>
        <p:nvPicPr>
          <p:cNvPr id="12" name="Picture 11">
            <a:extLst>
              <a:ext uri="{FF2B5EF4-FFF2-40B4-BE49-F238E27FC236}">
                <a16:creationId xmlns:a16="http://schemas.microsoft.com/office/drawing/2014/main" id="{FF1DC01F-8F24-A056-2754-C99DAE67ADC6}"/>
              </a:ext>
            </a:extLst>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26" t="23867" r="38888" b="21518"/>
          <a:stretch>
            <a:fillRect/>
          </a:stretch>
        </p:blipFill>
        <p:spPr>
          <a:xfrm>
            <a:off x="16540729" y="4674147"/>
            <a:ext cx="865837" cy="1167323"/>
          </a:xfrm>
          <a:prstGeom prst="rect">
            <a:avLst/>
          </a:prstGeom>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672792">
            <a:off x="446791" y="6522983"/>
            <a:ext cx="1902566" cy="1023680"/>
          </a:xfrm>
          <a:prstGeom prst="rect">
            <a:avLst/>
          </a:prstGeom>
        </p:spPr>
      </p:pic>
      <p:sp>
        <p:nvSpPr>
          <p:cNvPr id="69" name="Flowchart: Connector 68">
            <a:extLst>
              <a:ext uri="{FF2B5EF4-FFF2-40B4-BE49-F238E27FC236}">
                <a16:creationId xmlns:a16="http://schemas.microsoft.com/office/drawing/2014/main" id="{D27D9B40-9BCD-6DC6-91A4-60494FF5605D}"/>
              </a:ext>
            </a:extLst>
          </p:cNvPr>
          <p:cNvSpPr/>
          <p:nvPr/>
        </p:nvSpPr>
        <p:spPr>
          <a:xfrm>
            <a:off x="5233315" y="4624212"/>
            <a:ext cx="3054210" cy="2941157"/>
          </a:xfrm>
          <a:custGeom>
            <a:avLst/>
            <a:gdLst>
              <a:gd name="csX0" fmla="*/ 0 w 3054210"/>
              <a:gd name="csY0" fmla="*/ 1470579 h 2941157"/>
              <a:gd name="csX1" fmla="*/ 1527105 w 3054210"/>
              <a:gd name="csY1" fmla="*/ 0 h 2941157"/>
              <a:gd name="csX2" fmla="*/ 3054210 w 3054210"/>
              <a:gd name="csY2" fmla="*/ 1470579 h 2941157"/>
              <a:gd name="csX3" fmla="*/ 1527105 w 3054210"/>
              <a:gd name="csY3" fmla="*/ 2941158 h 2941157"/>
              <a:gd name="csX4" fmla="*/ 0 w 3054210"/>
              <a:gd name="csY4" fmla="*/ 1470579 h 2941157"/>
            </a:gdLst>
            <a:ahLst/>
            <a:cxnLst>
              <a:cxn ang="0">
                <a:pos x="csX0" y="csY0"/>
              </a:cxn>
              <a:cxn ang="0">
                <a:pos x="csX1" y="csY1"/>
              </a:cxn>
              <a:cxn ang="0">
                <a:pos x="csX2" y="csY2"/>
              </a:cxn>
              <a:cxn ang="0">
                <a:pos x="csX3" y="csY3"/>
              </a:cxn>
              <a:cxn ang="0">
                <a:pos x="csX4" y="csY4"/>
              </a:cxn>
            </a:cxnLst>
            <a:rect l="l" t="t" r="r" b="b"/>
            <a:pathLst>
              <a:path w="3054210" h="2941157" fill="none" extrusionOk="0">
                <a:moveTo>
                  <a:pt x="0" y="1470579"/>
                </a:moveTo>
                <a:cubicBezTo>
                  <a:pt x="63136" y="560412"/>
                  <a:pt x="554843" y="-71025"/>
                  <a:pt x="1527105" y="0"/>
                </a:cubicBezTo>
                <a:cubicBezTo>
                  <a:pt x="2309546" y="80739"/>
                  <a:pt x="3007542" y="685290"/>
                  <a:pt x="3054210" y="1470579"/>
                </a:cubicBezTo>
                <a:cubicBezTo>
                  <a:pt x="2985570" y="2249102"/>
                  <a:pt x="2382632" y="2903107"/>
                  <a:pt x="1527105" y="2941158"/>
                </a:cubicBezTo>
                <a:cubicBezTo>
                  <a:pt x="578541" y="2837696"/>
                  <a:pt x="82870" y="2232736"/>
                  <a:pt x="0" y="1470579"/>
                </a:cubicBezTo>
                <a:close/>
              </a:path>
              <a:path w="3054210" h="2941157" stroke="0" extrusionOk="0">
                <a:moveTo>
                  <a:pt x="0" y="1470579"/>
                </a:moveTo>
                <a:cubicBezTo>
                  <a:pt x="-4203" y="670135"/>
                  <a:pt x="686732" y="48258"/>
                  <a:pt x="1527105" y="0"/>
                </a:cubicBezTo>
                <a:cubicBezTo>
                  <a:pt x="2483491" y="-17253"/>
                  <a:pt x="3096119" y="651961"/>
                  <a:pt x="3054210" y="1470579"/>
                </a:cubicBezTo>
                <a:cubicBezTo>
                  <a:pt x="3024575" y="2326797"/>
                  <a:pt x="2386478" y="2917011"/>
                  <a:pt x="1527105" y="2941158"/>
                </a:cubicBezTo>
                <a:cubicBezTo>
                  <a:pt x="567527" y="2972000"/>
                  <a:pt x="-10351" y="2143836"/>
                  <a:pt x="0" y="1470579"/>
                </a:cubicBezTo>
                <a:close/>
              </a:path>
            </a:pathLst>
          </a:custGeom>
          <a:solidFill>
            <a:srgbClr val="FFB531"/>
          </a:solidFill>
          <a:ln w="57150">
            <a:solidFill>
              <a:schemeClr val="bg1"/>
            </a:solidFill>
            <a:extLst>
              <a:ext uri="{C807C97D-BFC1-408E-A445-0C87EB9F89A2}">
                <ask:lineSketchStyleProps xmlns:ask="http://schemas.microsoft.com/office/drawing/2018/sketchyshapes" sd="283741067">
                  <a:prstGeom prst="flowChartConnector">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nva Sans"/>
                <a:ea typeface="+mn-ea"/>
                <a:cs typeface="+mn-cs"/>
              </a:rPr>
              <a:t>The average daily free sugar content of this menu is 4.2g, well under the government recommendation of 6.5g!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nva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nva Sans"/>
              <a:ea typeface="+mn-ea"/>
              <a:cs typeface="+mn-cs"/>
            </a:endParaRPr>
          </a:p>
        </p:txBody>
      </p:sp>
      <p:pic>
        <p:nvPicPr>
          <p:cNvPr id="32" name="Picture 31">
            <a:extLst>
              <a:ext uri="{FF2B5EF4-FFF2-40B4-BE49-F238E27FC236}">
                <a16:creationId xmlns:a16="http://schemas.microsoft.com/office/drawing/2014/main" id="{D5C1A463-8012-6ED2-5519-7D5716F20578}"/>
              </a:ext>
            </a:extLst>
          </p:cNvPr>
          <p:cNvPicPr>
            <a:picLocks noChangeAspect="1"/>
          </p:cNvPicPr>
          <p:nvPr/>
        </p:nvPicPr>
        <p:blipFill>
          <a:blip r:embed="rId24" cstate="print">
            <a:extLst>
              <a:ext uri="{28A0092B-C50C-407E-A947-70E740481C1C}">
                <a14:useLocalDpi xmlns:a14="http://schemas.microsoft.com/office/drawing/2010/main" val="0"/>
              </a:ext>
            </a:extLst>
          </a:blip>
          <a:srcRect l="4655" t="29537" r="61989" b="26996"/>
          <a:stretch>
            <a:fillRect/>
          </a:stretch>
        </p:blipFill>
        <p:spPr>
          <a:xfrm rot="20904991">
            <a:off x="8820757" y="3905805"/>
            <a:ext cx="1711642" cy="1230158"/>
          </a:xfrm>
          <a:prstGeom prst="ellipse">
            <a:avLst/>
          </a:prstGeom>
        </p:spPr>
      </p:pic>
      <p:sp>
        <p:nvSpPr>
          <p:cNvPr id="33" name="Freeform 95">
            <a:extLst>
              <a:ext uri="{FF2B5EF4-FFF2-40B4-BE49-F238E27FC236}">
                <a16:creationId xmlns:a16="http://schemas.microsoft.com/office/drawing/2014/main" id="{22A01470-721C-3DF6-B1BF-536B4285DAEF}"/>
              </a:ext>
            </a:extLst>
          </p:cNvPr>
          <p:cNvSpPr/>
          <p:nvPr/>
        </p:nvSpPr>
        <p:spPr>
          <a:xfrm>
            <a:off x="6467050" y="6803307"/>
            <a:ext cx="586740" cy="643451"/>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35DF-9131-DFAD-DE19-C5BCCB49BC55}"/>
            </a:ext>
          </a:extLst>
        </p:cNvPr>
        <p:cNvGrpSpPr/>
        <p:nvPr/>
      </p:nvGrpSpPr>
      <p:grpSpPr>
        <a:xfrm>
          <a:off x="0" y="0"/>
          <a:ext cx="0" cy="0"/>
          <a:chOff x="0" y="0"/>
          <a:chExt cx="0" cy="0"/>
        </a:xfrm>
      </p:grpSpPr>
      <p:pic>
        <p:nvPicPr>
          <p:cNvPr id="3" name="Picture 2" descr="A green screen with white birds&#10;&#10;AI-generated content may be incorrect.">
            <a:extLst>
              <a:ext uri="{FF2B5EF4-FFF2-40B4-BE49-F238E27FC236}">
                <a16:creationId xmlns:a16="http://schemas.microsoft.com/office/drawing/2014/main" id="{71A2CD5E-93EC-4D9A-9409-4355B480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38100"/>
            <a:ext cx="18300368" cy="10325100"/>
          </a:xfrm>
          <a:prstGeom prst="rect">
            <a:avLst/>
          </a:prstGeom>
        </p:spPr>
      </p:pic>
      <p:graphicFrame>
        <p:nvGraphicFramePr>
          <p:cNvPr id="110" name="Table 109">
            <a:extLst>
              <a:ext uri="{FF2B5EF4-FFF2-40B4-BE49-F238E27FC236}">
                <a16:creationId xmlns:a16="http://schemas.microsoft.com/office/drawing/2014/main" id="{80095990-D811-0FB9-3206-F30182C00B00}"/>
              </a:ext>
            </a:extLst>
          </p:cNvPr>
          <p:cNvGraphicFramePr>
            <a:graphicFrameLocks noGrp="1"/>
          </p:cNvGraphicFramePr>
          <p:nvPr>
            <p:extLst>
              <p:ext uri="{D42A27DB-BD31-4B8C-83A1-F6EECF244321}">
                <p14:modId xmlns:p14="http://schemas.microsoft.com/office/powerpoint/2010/main" val="2974056872"/>
              </p:ext>
            </p:extLst>
          </p:nvPr>
        </p:nvGraphicFramePr>
        <p:xfrm>
          <a:off x="1179053" y="784469"/>
          <a:ext cx="15726335" cy="7424993"/>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3145267">
                  <a:extLst>
                    <a:ext uri="{9D8B030D-6E8A-4147-A177-3AD203B41FA5}">
                      <a16:colId xmlns:a16="http://schemas.microsoft.com/office/drawing/2014/main" val="3704868386"/>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0">
                <a:tc>
                  <a:txBody>
                    <a:bodyPr/>
                    <a:lstStyle/>
                    <a:p>
                      <a:pPr algn="ctr"/>
                      <a:r>
                        <a:rPr lang="en-GB" sz="2800" b="0" dirty="0">
                          <a:solidFill>
                            <a:schemeClr val="bg1"/>
                          </a:solidFill>
                          <a:latin typeface="Barlow Condensed Bold"/>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0" dirty="0">
                          <a:solidFill>
                            <a:schemeClr val="bg1"/>
                          </a:solidFill>
                          <a:latin typeface="Barlow Condensed Bold"/>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0" dirty="0">
                          <a:solidFill>
                            <a:schemeClr val="bg1"/>
                          </a:solidFill>
                          <a:latin typeface="Barlow Condensed Bold"/>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0" dirty="0">
                          <a:solidFill>
                            <a:schemeClr val="bg1"/>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0" dirty="0">
                          <a:solidFill>
                            <a:schemeClr val="bg1"/>
                          </a:solidFill>
                          <a:latin typeface="Barlow Condensed Bold"/>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604415"/>
                  </a:ext>
                </a:extLst>
              </a:tr>
              <a:tr h="370840">
                <a:tc>
                  <a:txBody>
                    <a:bodyPr/>
                    <a:lstStyle/>
                    <a:p>
                      <a:pPr algn="l">
                        <a:lnSpc>
                          <a:spcPts val="1960"/>
                        </a:lnSpc>
                      </a:pPr>
                      <a:r>
                        <a:rPr lang="en-US" sz="1400" dirty="0">
                          <a:solidFill>
                            <a:schemeClr val="tx1"/>
                          </a:solidFill>
                          <a:latin typeface="Canva Sans Bold"/>
                        </a:rPr>
                        <a:t>Macaroni Cheese</a:t>
                      </a:r>
                    </a:p>
                    <a:p>
                      <a:pPr algn="l">
                        <a:lnSpc>
                          <a:spcPts val="1960"/>
                        </a:lnSpc>
                      </a:pPr>
                      <a:r>
                        <a:rPr lang="en-US" sz="1400" b="0" i="0" kern="1200" dirty="0">
                          <a:solidFill>
                            <a:schemeClr val="dk1"/>
                          </a:solidFill>
                          <a:effectLst/>
                          <a:latin typeface="Canva Sans"/>
                          <a:ea typeface="+mn-ea"/>
                          <a:cs typeface="+mn-cs"/>
                        </a:rPr>
                        <a:t>Homemade Classic Macaroni Cheese, made with Cheddar Cheese</a:t>
                      </a:r>
                      <a:endParaRPr lang="en-GB" sz="1100" dirty="0">
                        <a:solidFill>
                          <a:schemeClr val="tx1"/>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Phat Pasty Pork Sausage </a:t>
                      </a:r>
                    </a:p>
                    <a:p>
                      <a:pPr algn="l">
                        <a:lnSpc>
                          <a:spcPts val="1960"/>
                        </a:lnSpc>
                      </a:pPr>
                      <a:r>
                        <a:rPr lang="en-US" sz="1400" dirty="0">
                          <a:solidFill>
                            <a:schemeClr val="tx1"/>
                          </a:solidFill>
                          <a:latin typeface="Canva Sans Bold"/>
                        </a:rPr>
                        <a:t>Roll with Potato Wedges </a:t>
                      </a:r>
                    </a:p>
                    <a:p>
                      <a:pPr algn="l">
                        <a:lnSpc>
                          <a:spcPts val="1960"/>
                        </a:lnSpc>
                      </a:pPr>
                      <a:r>
                        <a:rPr lang="en-US" sz="1400" dirty="0">
                          <a:solidFill>
                            <a:schemeClr val="tx1"/>
                          </a:solidFill>
                          <a:latin typeface="Canva Sans"/>
                        </a:rPr>
                        <a:t>Red Tractor Accredited </a:t>
                      </a:r>
                    </a:p>
                    <a:p>
                      <a:pPr algn="l">
                        <a:lnSpc>
                          <a:spcPts val="1960"/>
                        </a:lnSpc>
                      </a:pPr>
                      <a:r>
                        <a:rPr lang="en-US" sz="1400" dirty="0">
                          <a:solidFill>
                            <a:schemeClr val="tx1"/>
                          </a:solidFill>
                          <a:latin typeface="Canva Sans"/>
                        </a:rPr>
                        <a:t>Pork and Plant-Based </a:t>
                      </a:r>
                    </a:p>
                    <a:p>
                      <a:pPr algn="l">
                        <a:lnSpc>
                          <a:spcPts val="1960"/>
                        </a:lnSpc>
                      </a:pPr>
                      <a:r>
                        <a:rPr lang="en-US" sz="1400" dirty="0">
                          <a:solidFill>
                            <a:schemeClr val="tx1"/>
                          </a:solidFill>
                          <a:latin typeface="Canva Sans"/>
                        </a:rPr>
                        <a:t>Protein Mince in Pastry Served with Home Baked Potato </a:t>
                      </a:r>
                    </a:p>
                    <a:p>
                      <a:pPr algn="l">
                        <a:lnSpc>
                          <a:spcPts val="1960"/>
                        </a:lnSpc>
                      </a:pPr>
                      <a:r>
                        <a:rPr lang="en-US" sz="1400" dirty="0">
                          <a:solidFill>
                            <a:schemeClr val="tx1"/>
                          </a:solidFill>
                          <a:latin typeface="Canva Sans"/>
                        </a:rPr>
                        <a:t>Wedges </a:t>
                      </a:r>
                      <a:endParaRPr lang="en-US" dirty="0"/>
                    </a:p>
                    <a:p>
                      <a:pPr algn="l">
                        <a:lnSpc>
                          <a:spcPts val="1960"/>
                        </a:lnSpc>
                      </a:pPr>
                      <a:endParaRPr lang="en-US" sz="1400" dirty="0">
                        <a:solidFill>
                          <a:schemeClr val="tx1"/>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Roast Chicken, Stuffing,</a:t>
                      </a:r>
                    </a:p>
                    <a:p>
                      <a:pPr algn="l">
                        <a:lnSpc>
                          <a:spcPts val="1960"/>
                        </a:lnSpc>
                      </a:pPr>
                      <a:r>
                        <a:rPr lang="en-US" sz="1400" dirty="0">
                          <a:solidFill>
                            <a:schemeClr val="tx1"/>
                          </a:solidFill>
                          <a:latin typeface="Canva Sans Bold"/>
                        </a:rPr>
                        <a:t>Roast Potatoes and Gravy</a:t>
                      </a:r>
                    </a:p>
                    <a:p>
                      <a:pPr marL="0" lvl="0" indent="0" algn="l">
                        <a:lnSpc>
                          <a:spcPts val="1960"/>
                        </a:lnSpc>
                        <a:spcBef>
                          <a:spcPct val="0"/>
                        </a:spcBef>
                      </a:pPr>
                      <a:r>
                        <a:rPr lang="en-US" sz="1400" dirty="0">
                          <a:solidFill>
                            <a:schemeClr val="tx1"/>
                          </a:solidFill>
                          <a:latin typeface="Canva Sans"/>
                        </a:rPr>
                        <a:t>Red Tractor Accredited </a:t>
                      </a:r>
                    </a:p>
                    <a:p>
                      <a:pPr marL="0" lvl="0" indent="0" algn="l">
                        <a:lnSpc>
                          <a:spcPts val="1960"/>
                        </a:lnSpc>
                        <a:spcBef>
                          <a:spcPct val="0"/>
                        </a:spcBef>
                      </a:pPr>
                      <a:r>
                        <a:rPr lang="en-US" sz="1400" dirty="0">
                          <a:solidFill>
                            <a:schemeClr val="tx1"/>
                          </a:solidFill>
                          <a:latin typeface="Canva Sans"/>
                        </a:rPr>
                        <a:t>Chicken served with </a:t>
                      </a:r>
                    </a:p>
                    <a:p>
                      <a:pPr marL="0" lvl="0" indent="0" algn="l">
                        <a:lnSpc>
                          <a:spcPts val="1960"/>
                        </a:lnSpc>
                        <a:spcBef>
                          <a:spcPct val="0"/>
                        </a:spcBef>
                      </a:pPr>
                      <a:r>
                        <a:rPr lang="en-US" sz="1400" dirty="0">
                          <a:solidFill>
                            <a:schemeClr val="tx1"/>
                          </a:solidFill>
                          <a:latin typeface="Canva Sans"/>
                        </a:rPr>
                        <a:t>Stuffing, Homemade Roasted Potatoes and Gluten Free</a:t>
                      </a:r>
                    </a:p>
                    <a:p>
                      <a:pPr marL="0" lvl="0" indent="0" algn="l">
                        <a:lnSpc>
                          <a:spcPts val="1960"/>
                        </a:lnSpc>
                        <a:spcBef>
                          <a:spcPct val="0"/>
                        </a:spcBef>
                      </a:pPr>
                      <a:r>
                        <a:rPr lang="en-US" sz="1400" dirty="0">
                          <a:solidFill>
                            <a:schemeClr val="tx1"/>
                          </a:solidFill>
                          <a:latin typeface="Canva Sans"/>
                        </a:rPr>
                        <a:t>Gravy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Beef Pasta Bake</a:t>
                      </a:r>
                    </a:p>
                    <a:p>
                      <a:pPr marL="0" lvl="0" indent="0" algn="l">
                        <a:lnSpc>
                          <a:spcPts val="1960"/>
                        </a:lnSpc>
                        <a:spcBef>
                          <a:spcPct val="0"/>
                        </a:spcBef>
                      </a:pPr>
                      <a:r>
                        <a:rPr lang="en-US" sz="1400" dirty="0">
                          <a:solidFill>
                            <a:schemeClr val="tx1"/>
                          </a:solidFill>
                          <a:latin typeface="Canva Sans"/>
                        </a:rPr>
                        <a:t>Red Tractor Assured Beef</a:t>
                      </a:r>
                    </a:p>
                    <a:p>
                      <a:pPr marL="0" lvl="0" indent="0" algn="l">
                        <a:lnSpc>
                          <a:spcPts val="1960"/>
                        </a:lnSpc>
                        <a:spcBef>
                          <a:spcPct val="0"/>
                        </a:spcBef>
                      </a:pPr>
                      <a:r>
                        <a:rPr lang="en-US" sz="1400" dirty="0">
                          <a:solidFill>
                            <a:schemeClr val="tx1"/>
                          </a:solidFill>
                          <a:latin typeface="Canva Sans"/>
                        </a:rPr>
                        <a:t>Mince and Brown Lentil   Bolognese Sauce Served </a:t>
                      </a:r>
                    </a:p>
                    <a:p>
                      <a:pPr marL="0" lvl="0" indent="0" algn="l">
                        <a:lnSpc>
                          <a:spcPts val="1960"/>
                        </a:lnSpc>
                        <a:spcBef>
                          <a:spcPct val="0"/>
                        </a:spcBef>
                      </a:pPr>
                      <a:r>
                        <a:rPr lang="en-US" sz="1400" dirty="0">
                          <a:solidFill>
                            <a:schemeClr val="tx1"/>
                          </a:solidFill>
                          <a:latin typeface="Canva Sans"/>
                        </a:rPr>
                        <a:t>with Pasta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 Fish Fingers, Chips and </a:t>
                      </a:r>
                    </a:p>
                    <a:p>
                      <a:pPr algn="l">
                        <a:lnSpc>
                          <a:spcPts val="1960"/>
                        </a:lnSpc>
                      </a:pPr>
                      <a:r>
                        <a:rPr lang="en-US" sz="1400" dirty="0">
                          <a:solidFill>
                            <a:schemeClr val="tx1"/>
                          </a:solidFill>
                          <a:latin typeface="Canva Sans Bold"/>
                        </a:rPr>
                        <a:t>Tomato Sauce</a:t>
                      </a:r>
                    </a:p>
                    <a:p>
                      <a:pPr marL="0" lvl="0" indent="0" algn="l">
                        <a:lnSpc>
                          <a:spcPts val="1960"/>
                        </a:lnSpc>
                        <a:spcBef>
                          <a:spcPct val="0"/>
                        </a:spcBef>
                      </a:pPr>
                      <a:r>
                        <a:rPr lang="en-US" sz="1400" dirty="0">
                          <a:solidFill>
                            <a:schemeClr val="tx1"/>
                          </a:solidFill>
                          <a:latin typeface="Canva Sans"/>
                        </a:rPr>
                        <a:t>Oven Baked Youngs MSC Accredited Pollock </a:t>
                      </a:r>
                    </a:p>
                    <a:p>
                      <a:pPr marL="0" lvl="0" indent="0" algn="l">
                        <a:lnSpc>
                          <a:spcPts val="1960"/>
                        </a:lnSpc>
                        <a:spcBef>
                          <a:spcPct val="0"/>
                        </a:spcBef>
                      </a:pPr>
                      <a:r>
                        <a:rPr lang="en-US" sz="1400" dirty="0">
                          <a:solidFill>
                            <a:schemeClr val="tx1"/>
                          </a:solidFill>
                          <a:latin typeface="Canva Sans"/>
                        </a:rPr>
                        <a:t>Fishfingers with Oven Baked Chips &amp; Tomato Ketchup </a:t>
                      </a:r>
                    </a:p>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9949154"/>
                  </a:ext>
                </a:extLst>
              </a:tr>
              <a:tr h="370840">
                <a:tc>
                  <a:txBody>
                    <a:bodyPr/>
                    <a:lstStyle/>
                    <a:p>
                      <a:pPr algn="l">
                        <a:lnSpc>
                          <a:spcPts val="1960"/>
                        </a:lnSpc>
                      </a:pPr>
                      <a:r>
                        <a:rPr lang="en-US" sz="1400" dirty="0">
                          <a:solidFill>
                            <a:schemeClr val="tx1"/>
                          </a:solidFill>
                          <a:latin typeface="Canva Sans Bold"/>
                        </a:rPr>
                        <a:t>Chickpea Curry with Rice</a:t>
                      </a:r>
                    </a:p>
                    <a:p>
                      <a:pPr algn="l">
                        <a:lnSpc>
                          <a:spcPts val="1960"/>
                        </a:lnSpc>
                      </a:pPr>
                      <a:r>
                        <a:rPr lang="en-US" sz="1400" dirty="0">
                          <a:solidFill>
                            <a:schemeClr val="tx1"/>
                          </a:solidFill>
                          <a:latin typeface="Canva Sans"/>
                        </a:rPr>
                        <a:t>A Mild Creamy Coconut Curry with Chickpeas Served with 50/50 Whole meal Rice </a:t>
                      </a:r>
                    </a:p>
                    <a:p>
                      <a:pPr algn="l">
                        <a:lnSpc>
                          <a:spcPts val="1960"/>
                        </a:lnSpc>
                      </a:pPr>
                      <a:r>
                        <a:rPr lang="en-US" sz="1400" dirty="0">
                          <a:solidFill>
                            <a:schemeClr val="tx1"/>
                          </a:solidFill>
                          <a:latin typeface="Canva Sans"/>
                        </a:rPr>
                        <a:t>Suitable for Vegans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Tomato Vegetable Pasta Bake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panose="020B0604020202020204" charset="0"/>
                        </a:rPr>
                        <a:t>Homemade Tomato Sauce with Pasta Shells,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panose="020B0604020202020204" charset="0"/>
                        </a:rPr>
                        <a:t>Suitable for Vegans </a:t>
                      </a:r>
                      <a:endParaRPr lang="en-US" sz="1400" dirty="0">
                        <a:solidFill>
                          <a:schemeClr val="tx1"/>
                        </a:solidFill>
                        <a:latin typeface="Canva Sans"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Roast Quorn,  Stuffing, Roast Potatoes and Gravy</a:t>
                      </a:r>
                      <a:endParaRPr lang="en-US" dirty="0"/>
                    </a:p>
                    <a:p>
                      <a:pPr marL="0" lvl="0" indent="0" algn="l">
                        <a:lnSpc>
                          <a:spcPts val="1960"/>
                        </a:lnSpc>
                        <a:spcBef>
                          <a:spcPct val="0"/>
                        </a:spcBef>
                      </a:pPr>
                      <a:r>
                        <a:rPr lang="en-US" sz="1400" dirty="0">
                          <a:solidFill>
                            <a:schemeClr val="tx1"/>
                          </a:solidFill>
                          <a:latin typeface="Canva Sans"/>
                        </a:rPr>
                        <a:t>Vegan Quorn Fillet served with </a:t>
                      </a:r>
                    </a:p>
                    <a:p>
                      <a:pPr marL="0" lvl="0" indent="0" algn="l">
                        <a:lnSpc>
                          <a:spcPts val="1960"/>
                        </a:lnSpc>
                        <a:spcBef>
                          <a:spcPct val="0"/>
                        </a:spcBef>
                      </a:pPr>
                      <a:r>
                        <a:rPr lang="en-US" sz="1400" dirty="0">
                          <a:solidFill>
                            <a:schemeClr val="tx1"/>
                          </a:solidFill>
                          <a:latin typeface="Canva Sans"/>
                        </a:rPr>
                        <a:t>Stuffing, Homemade Roasted Potatoes and Gluten Free Gravy</a:t>
                      </a:r>
                    </a:p>
                    <a:p>
                      <a:pPr marL="0" lvl="0" indent="0" algn="l">
                        <a:lnSpc>
                          <a:spcPts val="1960"/>
                        </a:lnSpc>
                        <a:spcBef>
                          <a:spcPct val="0"/>
                        </a:spcBef>
                      </a:pPr>
                      <a:r>
                        <a:rPr lang="en-US" sz="1400" dirty="0">
                          <a:solidFill>
                            <a:schemeClr val="tx1"/>
                          </a:solidFill>
                          <a:latin typeface="Canva Sans"/>
                        </a:rPr>
                        <a:t>Suitable for Vegans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Vegan Mac `n` cheese &amp;  Wedges </a:t>
                      </a:r>
                    </a:p>
                    <a:p>
                      <a:pPr algn="l">
                        <a:lnSpc>
                          <a:spcPts val="1960"/>
                        </a:lnSpc>
                      </a:pPr>
                      <a:r>
                        <a:rPr lang="en-US" sz="1400" dirty="0">
                          <a:solidFill>
                            <a:schemeClr val="tx1"/>
                          </a:solidFill>
                          <a:latin typeface="Canva Sans"/>
                        </a:rPr>
                        <a:t>Classic Favourite Mac `n` Cheese served with Potato Wedges Suitable for Vegans</a:t>
                      </a: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Cheese &amp; Bean Pasty with Chips and Tomato Sauce</a:t>
                      </a:r>
                    </a:p>
                    <a:p>
                      <a:pPr marL="0" lvl="0" indent="0" algn="l">
                        <a:lnSpc>
                          <a:spcPts val="1960"/>
                        </a:lnSpc>
                        <a:spcBef>
                          <a:spcPct val="0"/>
                        </a:spcBef>
                      </a:pPr>
                      <a:r>
                        <a:rPr lang="en-US" sz="1400" dirty="0">
                          <a:solidFill>
                            <a:schemeClr val="tx1"/>
                          </a:solidFill>
                          <a:latin typeface="Canva Sans"/>
                        </a:rPr>
                        <a:t>Homemade Cheddar Cheese and Reduced Sugar &amp; Salt Baked Bean Pasty Served with Oven Baked Chips &amp; Tomato Ketchup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3764832"/>
                  </a:ext>
                </a:extLst>
              </a:tr>
              <a:tr h="370840">
                <a:tc gridSpan="5">
                  <a:txBody>
                    <a:bodyPr/>
                    <a:lstStyle/>
                    <a:p>
                      <a:pPr algn="ctr">
                        <a:lnSpc>
                          <a:spcPts val="1960"/>
                        </a:lnSpc>
                      </a:pPr>
                      <a:r>
                        <a:rPr lang="en-US" sz="1600" b="1" dirty="0">
                          <a:solidFill>
                            <a:schemeClr val="tx1"/>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600" b="1" dirty="0">
                          <a:solidFill>
                            <a:schemeClr val="tx1"/>
                          </a:solidFill>
                          <a:latin typeface="Canva Sans"/>
                        </a:rPr>
                        <a:t>We also serve a daily salad selection for pupils to help themselves to. </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nva Sans Bold"/>
                        </a:rPr>
                        <a:t>Banana Mousse</a:t>
                      </a:r>
                    </a:p>
                    <a:p>
                      <a:pPr>
                        <a:lnSpc>
                          <a:spcPct val="100000"/>
                        </a:lnSpc>
                        <a:spcBef>
                          <a:spcPts val="0"/>
                        </a:spcBef>
                      </a:pPr>
                      <a:r>
                        <a:rPr lang="en-GB" sz="1400" dirty="0">
                          <a:solidFill>
                            <a:schemeClr val="tx1"/>
                          </a:solidFill>
                          <a:latin typeface="Canva Sans" panose="020B0604020202020204" charset="0"/>
                        </a:rPr>
                        <a:t>Freshly Made Wibble Reduced Sugar Banana Mousse, Specially Produced for School Menus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chemeClr val="tx1"/>
                          </a:solidFill>
                          <a:latin typeface="Canva Sans Bold"/>
                        </a:rPr>
                        <a:t>Orange Drizzle Cake</a:t>
                      </a:r>
                    </a:p>
                    <a:p>
                      <a:pPr algn="l">
                        <a:lnSpc>
                          <a:spcPts val="1960"/>
                        </a:lnSpc>
                      </a:pPr>
                      <a:r>
                        <a:rPr lang="en-US" sz="1400" dirty="0">
                          <a:solidFill>
                            <a:schemeClr val="tx1"/>
                          </a:solidFill>
                          <a:latin typeface="Canva Sans"/>
                        </a:rPr>
                        <a:t>Homemade Sponge Cake with Orange Zest and a Drizzle of Orange Icing</a:t>
                      </a: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p>
                      <a:pPr algn="l">
                        <a:lnSpc>
                          <a:spcPts val="1960"/>
                        </a:lnSpc>
                      </a:pPr>
                      <a:endParaRPr lang="en-US" sz="1400" dirty="0">
                        <a:solidFill>
                          <a:schemeClr val="tx1"/>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Sticky Toffee Crumble with Custard</a:t>
                      </a:r>
                    </a:p>
                    <a:p>
                      <a:pPr algn="l">
                        <a:lnSpc>
                          <a:spcPts val="1960"/>
                        </a:lnSpc>
                      </a:pPr>
                      <a:r>
                        <a:rPr lang="en-US" sz="1400" b="0" dirty="0">
                          <a:solidFill>
                            <a:schemeClr val="tx1"/>
                          </a:solidFill>
                          <a:latin typeface="Canva Sans"/>
                        </a:rPr>
                        <a:t>Homemade crumble Suitable for Vegans without Custard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Apple Flapjack</a:t>
                      </a:r>
                    </a:p>
                    <a:p>
                      <a:r>
                        <a:rPr lang="en-GB" sz="1400" dirty="0">
                          <a:solidFill>
                            <a:schemeClr val="tx1"/>
                          </a:solidFill>
                          <a:latin typeface="Canva Sans"/>
                        </a:rPr>
                        <a:t>Homemade Oaty Apple Flapjack with Golden Syrup suitable for Vegans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chemeClr val="tx1"/>
                          </a:solidFill>
                          <a:latin typeface="Canva Sans Bold"/>
                        </a:rPr>
                        <a:t>Strawberry Jelly with Mandarins</a:t>
                      </a:r>
                    </a:p>
                    <a:p>
                      <a:pPr marL="0" lvl="0" indent="0" algn="l">
                        <a:lnSpc>
                          <a:spcPts val="1960"/>
                        </a:lnSpc>
                        <a:spcBef>
                          <a:spcPct val="0"/>
                        </a:spcBef>
                      </a:pPr>
                      <a:r>
                        <a:rPr lang="en-US" sz="1400" dirty="0">
                          <a:solidFill>
                            <a:schemeClr val="tx1"/>
                          </a:solidFill>
                          <a:latin typeface="Canva Sans"/>
                        </a:rPr>
                        <a:t>Strawberry Jelly served with Mandarins Suitable for Vegans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3234578"/>
                  </a:ext>
                </a:extLst>
              </a:tr>
            </a:tbl>
          </a:graphicData>
        </a:graphic>
      </p:graphicFrame>
      <p:grpSp>
        <p:nvGrpSpPr>
          <p:cNvPr id="39" name="Group 39">
            <a:extLst>
              <a:ext uri="{FF2B5EF4-FFF2-40B4-BE49-F238E27FC236}">
                <a16:creationId xmlns:a16="http://schemas.microsoft.com/office/drawing/2014/main" id="{A1BBCC02-D2C6-7673-BD96-87D07340D2E6}"/>
              </a:ext>
            </a:extLst>
          </p:cNvPr>
          <p:cNvGrpSpPr/>
          <p:nvPr/>
        </p:nvGrpSpPr>
        <p:grpSpPr>
          <a:xfrm>
            <a:off x="4750689" y="4989305"/>
            <a:ext cx="839876" cy="634434"/>
            <a:chOff x="0" y="0"/>
            <a:chExt cx="1119835" cy="845912"/>
          </a:xfrm>
        </p:grpSpPr>
        <p:grpSp>
          <p:nvGrpSpPr>
            <p:cNvPr id="40" name="Group 40">
              <a:extLst>
                <a:ext uri="{FF2B5EF4-FFF2-40B4-BE49-F238E27FC236}">
                  <a16:creationId xmlns:a16="http://schemas.microsoft.com/office/drawing/2014/main" id="{BD090530-9AB8-2BAB-D857-321802E8C35F}"/>
                </a:ext>
              </a:extLst>
            </p:cNvPr>
            <p:cNvGrpSpPr/>
            <p:nvPr/>
          </p:nvGrpSpPr>
          <p:grpSpPr>
            <a:xfrm>
              <a:off x="0" y="371470"/>
              <a:ext cx="1119835" cy="474442"/>
              <a:chOff x="0" y="-28575"/>
              <a:chExt cx="831609" cy="352329"/>
            </a:xfrm>
          </p:grpSpPr>
          <p:sp>
            <p:nvSpPr>
              <p:cNvPr id="41" name="Freeform 41">
                <a:extLst>
                  <a:ext uri="{FF2B5EF4-FFF2-40B4-BE49-F238E27FC236}">
                    <a16:creationId xmlns:a16="http://schemas.microsoft.com/office/drawing/2014/main" id="{C1586F5E-2B8D-02E1-BFF5-C17FE51070EE}"/>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42" name="TextBox 42">
                <a:extLst>
                  <a:ext uri="{FF2B5EF4-FFF2-40B4-BE49-F238E27FC236}">
                    <a16:creationId xmlns:a16="http://schemas.microsoft.com/office/drawing/2014/main" id="{924B7207-5F68-853A-599F-0F599C34EA78}"/>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43" name="TextBox 43">
              <a:extLst>
                <a:ext uri="{FF2B5EF4-FFF2-40B4-BE49-F238E27FC236}">
                  <a16:creationId xmlns:a16="http://schemas.microsoft.com/office/drawing/2014/main" id="{79E010C9-4799-68EC-2913-2480CBE37C03}"/>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4" name="Freeform 44">
              <a:extLst>
                <a:ext uri="{FF2B5EF4-FFF2-40B4-BE49-F238E27FC236}">
                  <a16:creationId xmlns:a16="http://schemas.microsoft.com/office/drawing/2014/main" id="{0AF25D40-CA46-0C19-064E-D50104AE0FAC}"/>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111" name="Group 39">
            <a:extLst>
              <a:ext uri="{FF2B5EF4-FFF2-40B4-BE49-F238E27FC236}">
                <a16:creationId xmlns:a16="http://schemas.microsoft.com/office/drawing/2014/main" id="{5860F22A-E470-2D2F-737D-D076144564DC}"/>
              </a:ext>
            </a:extLst>
          </p:cNvPr>
          <p:cNvGrpSpPr/>
          <p:nvPr/>
        </p:nvGrpSpPr>
        <p:grpSpPr>
          <a:xfrm>
            <a:off x="9299218" y="4964029"/>
            <a:ext cx="839876" cy="634434"/>
            <a:chOff x="0" y="0"/>
            <a:chExt cx="1119835" cy="845912"/>
          </a:xfrm>
        </p:grpSpPr>
        <p:grpSp>
          <p:nvGrpSpPr>
            <p:cNvPr id="112" name="Group 40">
              <a:extLst>
                <a:ext uri="{FF2B5EF4-FFF2-40B4-BE49-F238E27FC236}">
                  <a16:creationId xmlns:a16="http://schemas.microsoft.com/office/drawing/2014/main" id="{936C1805-DD1D-6BB0-C576-2FBD7C443D07}"/>
                </a:ext>
              </a:extLst>
            </p:cNvPr>
            <p:cNvGrpSpPr/>
            <p:nvPr/>
          </p:nvGrpSpPr>
          <p:grpSpPr>
            <a:xfrm>
              <a:off x="0" y="371470"/>
              <a:ext cx="1119835" cy="474442"/>
              <a:chOff x="0" y="-28575"/>
              <a:chExt cx="831609" cy="352329"/>
            </a:xfrm>
          </p:grpSpPr>
          <p:sp>
            <p:nvSpPr>
              <p:cNvPr id="115" name="Freeform 41">
                <a:extLst>
                  <a:ext uri="{FF2B5EF4-FFF2-40B4-BE49-F238E27FC236}">
                    <a16:creationId xmlns:a16="http://schemas.microsoft.com/office/drawing/2014/main" id="{0D6E1968-5FA3-C53B-551C-9568FBB5556D}"/>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16" name="TextBox 42">
                <a:extLst>
                  <a:ext uri="{FF2B5EF4-FFF2-40B4-BE49-F238E27FC236}">
                    <a16:creationId xmlns:a16="http://schemas.microsoft.com/office/drawing/2014/main" id="{D9AD4555-0E9F-D045-C90A-8EB38B3DEB8E}"/>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113" name="TextBox 43">
              <a:extLst>
                <a:ext uri="{FF2B5EF4-FFF2-40B4-BE49-F238E27FC236}">
                  <a16:creationId xmlns:a16="http://schemas.microsoft.com/office/drawing/2014/main" id="{FAE3F0B9-B57B-2C51-8A8F-1DEAB21A4715}"/>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14" name="Freeform 44">
              <a:extLst>
                <a:ext uri="{FF2B5EF4-FFF2-40B4-BE49-F238E27FC236}">
                  <a16:creationId xmlns:a16="http://schemas.microsoft.com/office/drawing/2014/main" id="{4FD6F598-97DD-CCC5-4BBA-125F10E98EEC}"/>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124" name="Group 94">
            <a:extLst>
              <a:ext uri="{FF2B5EF4-FFF2-40B4-BE49-F238E27FC236}">
                <a16:creationId xmlns:a16="http://schemas.microsoft.com/office/drawing/2014/main" id="{AD68CF4F-B185-060D-E7D4-BD1EACC4AA79}"/>
              </a:ext>
            </a:extLst>
          </p:cNvPr>
          <p:cNvGrpSpPr/>
          <p:nvPr/>
        </p:nvGrpSpPr>
        <p:grpSpPr>
          <a:xfrm>
            <a:off x="4539554" y="7478619"/>
            <a:ext cx="693343" cy="544662"/>
            <a:chOff x="0" y="0"/>
            <a:chExt cx="924457" cy="726216"/>
          </a:xfrm>
        </p:grpSpPr>
        <p:sp>
          <p:nvSpPr>
            <p:cNvPr id="125" name="Freeform 95">
              <a:extLst>
                <a:ext uri="{FF2B5EF4-FFF2-40B4-BE49-F238E27FC236}">
                  <a16:creationId xmlns:a16="http://schemas.microsoft.com/office/drawing/2014/main" id="{40984687-248B-5F35-2939-02F13421C6A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6" name="TextBox 96">
              <a:extLst>
                <a:ext uri="{FF2B5EF4-FFF2-40B4-BE49-F238E27FC236}">
                  <a16:creationId xmlns:a16="http://schemas.microsoft.com/office/drawing/2014/main" id="{1FBD21E9-E624-2A49-0C71-4F6646EE07B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7" name="TextBox 97">
              <a:extLst>
                <a:ext uri="{FF2B5EF4-FFF2-40B4-BE49-F238E27FC236}">
                  <a16:creationId xmlns:a16="http://schemas.microsoft.com/office/drawing/2014/main" id="{7AD829F5-3E5E-28EB-3E4C-C7837E71209F}"/>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29" name="Group 94">
            <a:extLst>
              <a:ext uri="{FF2B5EF4-FFF2-40B4-BE49-F238E27FC236}">
                <a16:creationId xmlns:a16="http://schemas.microsoft.com/office/drawing/2014/main" id="{D4BB033D-FCEF-873B-8945-976D35740AE7}"/>
              </a:ext>
            </a:extLst>
          </p:cNvPr>
          <p:cNvGrpSpPr/>
          <p:nvPr/>
        </p:nvGrpSpPr>
        <p:grpSpPr>
          <a:xfrm>
            <a:off x="12158867" y="7537750"/>
            <a:ext cx="693343" cy="544662"/>
            <a:chOff x="0" y="0"/>
            <a:chExt cx="924457" cy="726216"/>
          </a:xfrm>
        </p:grpSpPr>
        <p:sp>
          <p:nvSpPr>
            <p:cNvPr id="130" name="Freeform 95">
              <a:extLst>
                <a:ext uri="{FF2B5EF4-FFF2-40B4-BE49-F238E27FC236}">
                  <a16:creationId xmlns:a16="http://schemas.microsoft.com/office/drawing/2014/main" id="{F32EFDAC-79C2-A542-D766-99EC03D9DD4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31" name="TextBox 96">
              <a:extLst>
                <a:ext uri="{FF2B5EF4-FFF2-40B4-BE49-F238E27FC236}">
                  <a16:creationId xmlns:a16="http://schemas.microsoft.com/office/drawing/2014/main" id="{E793172A-4D90-4CFD-A7CF-3C0CA6442B4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2" name="TextBox 97">
              <a:extLst>
                <a:ext uri="{FF2B5EF4-FFF2-40B4-BE49-F238E27FC236}">
                  <a16:creationId xmlns:a16="http://schemas.microsoft.com/office/drawing/2014/main" id="{0B7993DA-260C-5E1F-2CF8-F5A93B1EF214}"/>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34" name="Group 94">
            <a:extLst>
              <a:ext uri="{FF2B5EF4-FFF2-40B4-BE49-F238E27FC236}">
                <a16:creationId xmlns:a16="http://schemas.microsoft.com/office/drawing/2014/main" id="{F4B3E97C-F2D8-7877-E7AA-21998280839B}"/>
              </a:ext>
            </a:extLst>
          </p:cNvPr>
          <p:cNvGrpSpPr/>
          <p:nvPr/>
        </p:nvGrpSpPr>
        <p:grpSpPr>
          <a:xfrm>
            <a:off x="15316283" y="7559084"/>
            <a:ext cx="693343" cy="544662"/>
            <a:chOff x="0" y="0"/>
            <a:chExt cx="924457" cy="726216"/>
          </a:xfrm>
        </p:grpSpPr>
        <p:sp>
          <p:nvSpPr>
            <p:cNvPr id="135" name="Freeform 95">
              <a:extLst>
                <a:ext uri="{FF2B5EF4-FFF2-40B4-BE49-F238E27FC236}">
                  <a16:creationId xmlns:a16="http://schemas.microsoft.com/office/drawing/2014/main" id="{F6E371DC-4B44-A71A-99E8-4D7CB348359A}"/>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C90A06C7-4653-F498-C4A5-0E6920855A9B}"/>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490F4963-98B6-4961-4D8A-6DD7D77CE78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23" name="Group 94">
            <a:extLst>
              <a:ext uri="{FF2B5EF4-FFF2-40B4-BE49-F238E27FC236}">
                <a16:creationId xmlns:a16="http://schemas.microsoft.com/office/drawing/2014/main" id="{DA7B63EF-B81E-532A-3501-A0309A01AAFE}"/>
              </a:ext>
            </a:extLst>
          </p:cNvPr>
          <p:cNvGrpSpPr/>
          <p:nvPr/>
        </p:nvGrpSpPr>
        <p:grpSpPr>
          <a:xfrm>
            <a:off x="1382612" y="7472375"/>
            <a:ext cx="693343" cy="544662"/>
            <a:chOff x="0" y="0"/>
            <a:chExt cx="924457" cy="726216"/>
          </a:xfrm>
        </p:grpSpPr>
        <p:sp>
          <p:nvSpPr>
            <p:cNvPr id="224" name="Freeform 95">
              <a:extLst>
                <a:ext uri="{FF2B5EF4-FFF2-40B4-BE49-F238E27FC236}">
                  <a16:creationId xmlns:a16="http://schemas.microsoft.com/office/drawing/2014/main" id="{C270AFB1-86ED-C4C1-8CA2-0E6F690AE6C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25" name="TextBox 96">
              <a:extLst>
                <a:ext uri="{FF2B5EF4-FFF2-40B4-BE49-F238E27FC236}">
                  <a16:creationId xmlns:a16="http://schemas.microsoft.com/office/drawing/2014/main" id="{1E88D0B7-1070-D9AB-7922-0168A2358502}"/>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26" name="TextBox 97">
              <a:extLst>
                <a:ext uri="{FF2B5EF4-FFF2-40B4-BE49-F238E27FC236}">
                  <a16:creationId xmlns:a16="http://schemas.microsoft.com/office/drawing/2014/main" id="{1C24282E-227E-5350-E1FA-F063E32FFAF1}"/>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234" name="Freeform 23">
            <a:extLst>
              <a:ext uri="{FF2B5EF4-FFF2-40B4-BE49-F238E27FC236}">
                <a16:creationId xmlns:a16="http://schemas.microsoft.com/office/drawing/2014/main" id="{194AFE9D-AAD8-63AC-D7C4-C5A42887BAFA}"/>
              </a:ext>
            </a:extLst>
          </p:cNvPr>
          <p:cNvSpPr/>
          <p:nvPr/>
        </p:nvSpPr>
        <p:spPr>
          <a:xfrm flipH="1">
            <a:off x="1382612" y="4964029"/>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237" name="Group 7">
            <a:extLst>
              <a:ext uri="{FF2B5EF4-FFF2-40B4-BE49-F238E27FC236}">
                <a16:creationId xmlns:a16="http://schemas.microsoft.com/office/drawing/2014/main" id="{FBA0E524-60A5-36CF-9B59-8DCA04E52691}"/>
              </a:ext>
            </a:extLst>
          </p:cNvPr>
          <p:cNvGrpSpPr/>
          <p:nvPr/>
        </p:nvGrpSpPr>
        <p:grpSpPr>
          <a:xfrm>
            <a:off x="6531935" y="2620909"/>
            <a:ext cx="756541" cy="693274"/>
            <a:chOff x="0" y="184916"/>
            <a:chExt cx="3741232" cy="3636623"/>
          </a:xfrm>
        </p:grpSpPr>
        <p:sp>
          <p:nvSpPr>
            <p:cNvPr id="238" name="Freeform 8">
              <a:extLst>
                <a:ext uri="{FF2B5EF4-FFF2-40B4-BE49-F238E27FC236}">
                  <a16:creationId xmlns:a16="http://schemas.microsoft.com/office/drawing/2014/main" id="{938EC8FA-D21B-5285-28D8-D8F5BD824ED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239" name="Freeform 9">
              <a:extLst>
                <a:ext uri="{FF2B5EF4-FFF2-40B4-BE49-F238E27FC236}">
                  <a16:creationId xmlns:a16="http://schemas.microsoft.com/office/drawing/2014/main" id="{1E9F7587-E559-6534-454E-32C44639A2FE}"/>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240" name="Group 10">
              <a:extLst>
                <a:ext uri="{FF2B5EF4-FFF2-40B4-BE49-F238E27FC236}">
                  <a16:creationId xmlns:a16="http://schemas.microsoft.com/office/drawing/2014/main" id="{0541709D-2CA6-E6C8-70EA-C5345F202E6B}"/>
                </a:ext>
              </a:extLst>
            </p:cNvPr>
            <p:cNvGrpSpPr/>
            <p:nvPr/>
          </p:nvGrpSpPr>
          <p:grpSpPr>
            <a:xfrm>
              <a:off x="0" y="1810741"/>
              <a:ext cx="852996" cy="852996"/>
              <a:chOff x="0" y="0"/>
              <a:chExt cx="812800" cy="812800"/>
            </a:xfrm>
          </p:grpSpPr>
          <p:sp>
            <p:nvSpPr>
              <p:cNvPr id="244" name="Freeform 11">
                <a:extLst>
                  <a:ext uri="{FF2B5EF4-FFF2-40B4-BE49-F238E27FC236}">
                    <a16:creationId xmlns:a16="http://schemas.microsoft.com/office/drawing/2014/main" id="{96AC55B3-F2F2-207F-270D-2DF85457D6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45" name="TextBox 12">
                <a:extLst>
                  <a:ext uri="{FF2B5EF4-FFF2-40B4-BE49-F238E27FC236}">
                    <a16:creationId xmlns:a16="http://schemas.microsoft.com/office/drawing/2014/main" id="{57D5F0AD-D982-6A7C-5F34-1E9667C17B6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241" name="Group 13">
              <a:extLst>
                <a:ext uri="{FF2B5EF4-FFF2-40B4-BE49-F238E27FC236}">
                  <a16:creationId xmlns:a16="http://schemas.microsoft.com/office/drawing/2014/main" id="{276F46A6-35DA-DF4B-C27A-7D08CFB72F09}"/>
                </a:ext>
              </a:extLst>
            </p:cNvPr>
            <p:cNvGrpSpPr/>
            <p:nvPr/>
          </p:nvGrpSpPr>
          <p:grpSpPr>
            <a:xfrm>
              <a:off x="2570638" y="270521"/>
              <a:ext cx="583309" cy="583309"/>
              <a:chOff x="0" y="0"/>
              <a:chExt cx="812800" cy="812800"/>
            </a:xfrm>
          </p:grpSpPr>
          <p:sp>
            <p:nvSpPr>
              <p:cNvPr id="242" name="Freeform 14">
                <a:extLst>
                  <a:ext uri="{FF2B5EF4-FFF2-40B4-BE49-F238E27FC236}">
                    <a16:creationId xmlns:a16="http://schemas.microsoft.com/office/drawing/2014/main" id="{89F7E287-F998-CF37-3805-37C3D550F5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43" name="TextBox 15">
                <a:extLst>
                  <a:ext uri="{FF2B5EF4-FFF2-40B4-BE49-F238E27FC236}">
                    <a16:creationId xmlns:a16="http://schemas.microsoft.com/office/drawing/2014/main" id="{9BA4DBF2-DF6E-E8EB-2D3F-0246EE8952BB}"/>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pic>
        <p:nvPicPr>
          <p:cNvPr id="1026" name="Picture 2">
            <a:extLst>
              <a:ext uri="{FF2B5EF4-FFF2-40B4-BE49-F238E27FC236}">
                <a16:creationId xmlns:a16="http://schemas.microsoft.com/office/drawing/2014/main" id="{8E6B69CA-C666-DF43-C002-64BCCDB680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2225" y="5267804"/>
            <a:ext cx="1129447" cy="3434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C7FEA76F-5F43-33CB-BD6A-96A0837EBDA9}"/>
              </a:ext>
            </a:extLst>
          </p:cNvPr>
          <p:cNvGrpSpPr/>
          <p:nvPr/>
        </p:nvGrpSpPr>
        <p:grpSpPr>
          <a:xfrm>
            <a:off x="11308167" y="2638332"/>
            <a:ext cx="756541" cy="693274"/>
            <a:chOff x="0" y="184916"/>
            <a:chExt cx="3741232" cy="3636623"/>
          </a:xfrm>
        </p:grpSpPr>
        <p:sp>
          <p:nvSpPr>
            <p:cNvPr id="4" name="Freeform 8">
              <a:extLst>
                <a:ext uri="{FF2B5EF4-FFF2-40B4-BE49-F238E27FC236}">
                  <a16:creationId xmlns:a16="http://schemas.microsoft.com/office/drawing/2014/main" id="{E12678C3-5E64-B2DE-8DEC-208925FAF94A}"/>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5" name="Freeform 9">
              <a:extLst>
                <a:ext uri="{FF2B5EF4-FFF2-40B4-BE49-F238E27FC236}">
                  <a16:creationId xmlns:a16="http://schemas.microsoft.com/office/drawing/2014/main" id="{2859966A-339B-F88B-043E-C112751CA18C}"/>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6" name="Group 10">
              <a:extLst>
                <a:ext uri="{FF2B5EF4-FFF2-40B4-BE49-F238E27FC236}">
                  <a16:creationId xmlns:a16="http://schemas.microsoft.com/office/drawing/2014/main" id="{A11A2399-EDBD-3AC2-F2E1-A18DDC9C8C12}"/>
                </a:ext>
              </a:extLst>
            </p:cNvPr>
            <p:cNvGrpSpPr/>
            <p:nvPr/>
          </p:nvGrpSpPr>
          <p:grpSpPr>
            <a:xfrm>
              <a:off x="0" y="1810741"/>
              <a:ext cx="852996" cy="852996"/>
              <a:chOff x="0" y="0"/>
              <a:chExt cx="812800" cy="812800"/>
            </a:xfrm>
          </p:grpSpPr>
          <p:sp>
            <p:nvSpPr>
              <p:cNvPr id="10" name="Freeform 11">
                <a:extLst>
                  <a:ext uri="{FF2B5EF4-FFF2-40B4-BE49-F238E27FC236}">
                    <a16:creationId xmlns:a16="http://schemas.microsoft.com/office/drawing/2014/main" id="{835A2ACE-594F-9DD8-1B6A-DA5CA8B98B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11" name="TextBox 12">
                <a:extLst>
                  <a:ext uri="{FF2B5EF4-FFF2-40B4-BE49-F238E27FC236}">
                    <a16:creationId xmlns:a16="http://schemas.microsoft.com/office/drawing/2014/main" id="{B3A4380B-839C-F897-4B4B-85B04C416E48}"/>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7" name="Group 13">
              <a:extLst>
                <a:ext uri="{FF2B5EF4-FFF2-40B4-BE49-F238E27FC236}">
                  <a16:creationId xmlns:a16="http://schemas.microsoft.com/office/drawing/2014/main" id="{C55FC6D8-6E40-8B15-FB0B-D9C72EE39FB4}"/>
                </a:ext>
              </a:extLst>
            </p:cNvPr>
            <p:cNvGrpSpPr/>
            <p:nvPr/>
          </p:nvGrpSpPr>
          <p:grpSpPr>
            <a:xfrm>
              <a:off x="2570638" y="270521"/>
              <a:ext cx="583309" cy="583309"/>
              <a:chOff x="0" y="0"/>
              <a:chExt cx="812800" cy="812800"/>
            </a:xfrm>
          </p:grpSpPr>
          <p:sp>
            <p:nvSpPr>
              <p:cNvPr id="8" name="Freeform 14">
                <a:extLst>
                  <a:ext uri="{FF2B5EF4-FFF2-40B4-BE49-F238E27FC236}">
                    <a16:creationId xmlns:a16="http://schemas.microsoft.com/office/drawing/2014/main" id="{04E8EFD0-2511-9259-D10F-D181C3A4B33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9" name="TextBox 15">
                <a:extLst>
                  <a:ext uri="{FF2B5EF4-FFF2-40B4-BE49-F238E27FC236}">
                    <a16:creationId xmlns:a16="http://schemas.microsoft.com/office/drawing/2014/main" id="{7042BCFD-A49F-C7DD-8A23-F15028C8D07B}"/>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21" name="Freeform 23">
            <a:extLst>
              <a:ext uri="{FF2B5EF4-FFF2-40B4-BE49-F238E27FC236}">
                <a16:creationId xmlns:a16="http://schemas.microsoft.com/office/drawing/2014/main" id="{E9538E4F-BDD9-5524-27F8-39C112C5BBFF}"/>
              </a:ext>
            </a:extLst>
          </p:cNvPr>
          <p:cNvSpPr/>
          <p:nvPr/>
        </p:nvSpPr>
        <p:spPr>
          <a:xfrm flipH="1">
            <a:off x="11746909" y="7428653"/>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5" name="Freeform 93">
            <a:extLst>
              <a:ext uri="{FF2B5EF4-FFF2-40B4-BE49-F238E27FC236}">
                <a16:creationId xmlns:a16="http://schemas.microsoft.com/office/drawing/2014/main" id="{56D53B28-6485-E469-B854-A76D2339BAB0}"/>
              </a:ext>
            </a:extLst>
          </p:cNvPr>
          <p:cNvSpPr/>
          <p:nvPr/>
        </p:nvSpPr>
        <p:spPr>
          <a:xfrm>
            <a:off x="14766053" y="7456641"/>
            <a:ext cx="522003" cy="650660"/>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grpSp>
        <p:nvGrpSpPr>
          <p:cNvPr id="36" name="Group 39">
            <a:extLst>
              <a:ext uri="{FF2B5EF4-FFF2-40B4-BE49-F238E27FC236}">
                <a16:creationId xmlns:a16="http://schemas.microsoft.com/office/drawing/2014/main" id="{E6283FDD-A7B2-96EB-F39A-C87275CD6375}"/>
              </a:ext>
            </a:extLst>
          </p:cNvPr>
          <p:cNvGrpSpPr/>
          <p:nvPr/>
        </p:nvGrpSpPr>
        <p:grpSpPr>
          <a:xfrm>
            <a:off x="2155574" y="4953560"/>
            <a:ext cx="839876" cy="634434"/>
            <a:chOff x="0" y="0"/>
            <a:chExt cx="1119835" cy="845912"/>
          </a:xfrm>
        </p:grpSpPr>
        <p:grpSp>
          <p:nvGrpSpPr>
            <p:cNvPr id="37" name="Group 40">
              <a:extLst>
                <a:ext uri="{FF2B5EF4-FFF2-40B4-BE49-F238E27FC236}">
                  <a16:creationId xmlns:a16="http://schemas.microsoft.com/office/drawing/2014/main" id="{1580F2E3-FC7D-F223-C343-8F37BBB0FBD9}"/>
                </a:ext>
              </a:extLst>
            </p:cNvPr>
            <p:cNvGrpSpPr/>
            <p:nvPr/>
          </p:nvGrpSpPr>
          <p:grpSpPr>
            <a:xfrm>
              <a:off x="0" y="371470"/>
              <a:ext cx="1119835" cy="474442"/>
              <a:chOff x="0" y="-28575"/>
              <a:chExt cx="831609" cy="352329"/>
            </a:xfrm>
          </p:grpSpPr>
          <p:sp>
            <p:nvSpPr>
              <p:cNvPr id="46" name="Freeform 41">
                <a:extLst>
                  <a:ext uri="{FF2B5EF4-FFF2-40B4-BE49-F238E27FC236}">
                    <a16:creationId xmlns:a16="http://schemas.microsoft.com/office/drawing/2014/main" id="{054F29E4-500E-AE0C-BD56-8202C5EB92D7}"/>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47" name="TextBox 42">
                <a:extLst>
                  <a:ext uri="{FF2B5EF4-FFF2-40B4-BE49-F238E27FC236}">
                    <a16:creationId xmlns:a16="http://schemas.microsoft.com/office/drawing/2014/main" id="{11D4AF2A-185C-5948-344E-B2E3F72F6AEA}"/>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38" name="TextBox 43">
              <a:extLst>
                <a:ext uri="{FF2B5EF4-FFF2-40B4-BE49-F238E27FC236}">
                  <a16:creationId xmlns:a16="http://schemas.microsoft.com/office/drawing/2014/main" id="{118BF0FC-50EE-E789-E587-C65889E638FA}"/>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5" name="Freeform 44">
              <a:extLst>
                <a:ext uri="{FF2B5EF4-FFF2-40B4-BE49-F238E27FC236}">
                  <a16:creationId xmlns:a16="http://schemas.microsoft.com/office/drawing/2014/main" id="{76A73EC9-656D-941B-8020-8C8D97264F0E}"/>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48" name="Group 39">
            <a:extLst>
              <a:ext uri="{FF2B5EF4-FFF2-40B4-BE49-F238E27FC236}">
                <a16:creationId xmlns:a16="http://schemas.microsoft.com/office/drawing/2014/main" id="{97BEA8A5-51D9-64D5-DBA5-257FEF9B2190}"/>
              </a:ext>
            </a:extLst>
          </p:cNvPr>
          <p:cNvGrpSpPr/>
          <p:nvPr/>
        </p:nvGrpSpPr>
        <p:grpSpPr>
          <a:xfrm>
            <a:off x="11011244" y="5015500"/>
            <a:ext cx="839876" cy="634434"/>
            <a:chOff x="0" y="0"/>
            <a:chExt cx="1119835" cy="845912"/>
          </a:xfrm>
        </p:grpSpPr>
        <p:grpSp>
          <p:nvGrpSpPr>
            <p:cNvPr id="49" name="Group 40">
              <a:extLst>
                <a:ext uri="{FF2B5EF4-FFF2-40B4-BE49-F238E27FC236}">
                  <a16:creationId xmlns:a16="http://schemas.microsoft.com/office/drawing/2014/main" id="{3C1B6641-27B3-C784-32C0-A3DF8B35CC9B}"/>
                </a:ext>
              </a:extLst>
            </p:cNvPr>
            <p:cNvGrpSpPr/>
            <p:nvPr/>
          </p:nvGrpSpPr>
          <p:grpSpPr>
            <a:xfrm>
              <a:off x="0" y="371470"/>
              <a:ext cx="1119835" cy="474442"/>
              <a:chOff x="0" y="-28575"/>
              <a:chExt cx="831609" cy="352329"/>
            </a:xfrm>
          </p:grpSpPr>
          <p:sp>
            <p:nvSpPr>
              <p:cNvPr id="52" name="Freeform 41">
                <a:extLst>
                  <a:ext uri="{FF2B5EF4-FFF2-40B4-BE49-F238E27FC236}">
                    <a16:creationId xmlns:a16="http://schemas.microsoft.com/office/drawing/2014/main" id="{DC17C075-0E78-6C5F-6DA3-D1D98681F12B}"/>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53" name="TextBox 42">
                <a:extLst>
                  <a:ext uri="{FF2B5EF4-FFF2-40B4-BE49-F238E27FC236}">
                    <a16:creationId xmlns:a16="http://schemas.microsoft.com/office/drawing/2014/main" id="{78E2AA4D-168B-8589-7836-3FE8E59175E3}"/>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50" name="TextBox 43">
              <a:extLst>
                <a:ext uri="{FF2B5EF4-FFF2-40B4-BE49-F238E27FC236}">
                  <a16:creationId xmlns:a16="http://schemas.microsoft.com/office/drawing/2014/main" id="{679355A9-2226-5548-46C5-EE65BFB16CEF}"/>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51" name="Freeform 44">
              <a:extLst>
                <a:ext uri="{FF2B5EF4-FFF2-40B4-BE49-F238E27FC236}">
                  <a16:creationId xmlns:a16="http://schemas.microsoft.com/office/drawing/2014/main" id="{5421F96E-7DDA-B0FE-419D-312C13264817}"/>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54" name="Group 39">
            <a:extLst>
              <a:ext uri="{FF2B5EF4-FFF2-40B4-BE49-F238E27FC236}">
                <a16:creationId xmlns:a16="http://schemas.microsoft.com/office/drawing/2014/main" id="{A718F802-91F7-D81F-E261-33472C0936FC}"/>
              </a:ext>
            </a:extLst>
          </p:cNvPr>
          <p:cNvGrpSpPr/>
          <p:nvPr/>
        </p:nvGrpSpPr>
        <p:grpSpPr>
          <a:xfrm>
            <a:off x="7591705" y="7337685"/>
            <a:ext cx="1055402" cy="706561"/>
            <a:chOff x="0" y="0"/>
            <a:chExt cx="1119835" cy="845912"/>
          </a:xfrm>
        </p:grpSpPr>
        <p:grpSp>
          <p:nvGrpSpPr>
            <p:cNvPr id="55" name="Group 40">
              <a:extLst>
                <a:ext uri="{FF2B5EF4-FFF2-40B4-BE49-F238E27FC236}">
                  <a16:creationId xmlns:a16="http://schemas.microsoft.com/office/drawing/2014/main" id="{F5187E1B-809E-2B0E-1683-D43A4C73CCC5}"/>
                </a:ext>
              </a:extLst>
            </p:cNvPr>
            <p:cNvGrpSpPr/>
            <p:nvPr/>
          </p:nvGrpSpPr>
          <p:grpSpPr>
            <a:xfrm>
              <a:off x="0" y="371470"/>
              <a:ext cx="1119835" cy="474442"/>
              <a:chOff x="0" y="-28575"/>
              <a:chExt cx="831609" cy="352329"/>
            </a:xfrm>
          </p:grpSpPr>
          <p:sp>
            <p:nvSpPr>
              <p:cNvPr id="58" name="Freeform 41">
                <a:extLst>
                  <a:ext uri="{FF2B5EF4-FFF2-40B4-BE49-F238E27FC236}">
                    <a16:creationId xmlns:a16="http://schemas.microsoft.com/office/drawing/2014/main" id="{ABEDA21C-D36D-D37A-9E51-DC75A7B0CCD9}"/>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59" name="TextBox 42">
                <a:extLst>
                  <a:ext uri="{FF2B5EF4-FFF2-40B4-BE49-F238E27FC236}">
                    <a16:creationId xmlns:a16="http://schemas.microsoft.com/office/drawing/2014/main" id="{53D23866-EBAD-25DF-427F-3F3A4F9B808C}"/>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56" name="TextBox 43">
              <a:extLst>
                <a:ext uri="{FF2B5EF4-FFF2-40B4-BE49-F238E27FC236}">
                  <a16:creationId xmlns:a16="http://schemas.microsoft.com/office/drawing/2014/main" id="{0ECFD005-A401-FA1F-8F9A-82353B5B5812}"/>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57" name="Freeform 44">
              <a:extLst>
                <a:ext uri="{FF2B5EF4-FFF2-40B4-BE49-F238E27FC236}">
                  <a16:creationId xmlns:a16="http://schemas.microsoft.com/office/drawing/2014/main" id="{8A48E10B-490B-97FF-1DFC-DECDB875F4F0}"/>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60" name="Group 39">
            <a:extLst>
              <a:ext uri="{FF2B5EF4-FFF2-40B4-BE49-F238E27FC236}">
                <a16:creationId xmlns:a16="http://schemas.microsoft.com/office/drawing/2014/main" id="{3E976B80-A83E-6D44-D608-F6CFE282DD99}"/>
              </a:ext>
            </a:extLst>
          </p:cNvPr>
          <p:cNvGrpSpPr/>
          <p:nvPr/>
        </p:nvGrpSpPr>
        <p:grpSpPr>
          <a:xfrm>
            <a:off x="10769478" y="7456381"/>
            <a:ext cx="839876" cy="634434"/>
            <a:chOff x="0" y="0"/>
            <a:chExt cx="1119835" cy="845912"/>
          </a:xfrm>
        </p:grpSpPr>
        <p:grpSp>
          <p:nvGrpSpPr>
            <p:cNvPr id="61" name="Group 40">
              <a:extLst>
                <a:ext uri="{FF2B5EF4-FFF2-40B4-BE49-F238E27FC236}">
                  <a16:creationId xmlns:a16="http://schemas.microsoft.com/office/drawing/2014/main" id="{1508D2C1-C166-346B-793D-4E8155FC8172}"/>
                </a:ext>
              </a:extLst>
            </p:cNvPr>
            <p:cNvGrpSpPr/>
            <p:nvPr/>
          </p:nvGrpSpPr>
          <p:grpSpPr>
            <a:xfrm>
              <a:off x="0" y="371470"/>
              <a:ext cx="1119835" cy="474442"/>
              <a:chOff x="0" y="-28575"/>
              <a:chExt cx="831609" cy="352329"/>
            </a:xfrm>
          </p:grpSpPr>
          <p:sp>
            <p:nvSpPr>
              <p:cNvPr id="64" name="Freeform 41">
                <a:extLst>
                  <a:ext uri="{FF2B5EF4-FFF2-40B4-BE49-F238E27FC236}">
                    <a16:creationId xmlns:a16="http://schemas.microsoft.com/office/drawing/2014/main" id="{AE37B1A7-4481-8C27-171C-2F3E42BB55A3}"/>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65" name="TextBox 42">
                <a:extLst>
                  <a:ext uri="{FF2B5EF4-FFF2-40B4-BE49-F238E27FC236}">
                    <a16:creationId xmlns:a16="http://schemas.microsoft.com/office/drawing/2014/main" id="{22F9AE75-3CA9-2464-6E8B-1774DE267C3E}"/>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62" name="TextBox 43">
              <a:extLst>
                <a:ext uri="{FF2B5EF4-FFF2-40B4-BE49-F238E27FC236}">
                  <a16:creationId xmlns:a16="http://schemas.microsoft.com/office/drawing/2014/main" id="{52E889C1-34FA-8E48-4B16-142F5E4213E2}"/>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63" name="Freeform 44">
              <a:extLst>
                <a:ext uri="{FF2B5EF4-FFF2-40B4-BE49-F238E27FC236}">
                  <a16:creationId xmlns:a16="http://schemas.microsoft.com/office/drawing/2014/main" id="{33414F7E-7FB6-28F3-8104-31E6B93D7A4E}"/>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67" name="Group 39">
            <a:extLst>
              <a:ext uri="{FF2B5EF4-FFF2-40B4-BE49-F238E27FC236}">
                <a16:creationId xmlns:a16="http://schemas.microsoft.com/office/drawing/2014/main" id="{CCD079A9-7E7C-1EF1-00C1-FC0FC18FE2C3}"/>
              </a:ext>
            </a:extLst>
          </p:cNvPr>
          <p:cNvGrpSpPr/>
          <p:nvPr/>
        </p:nvGrpSpPr>
        <p:grpSpPr>
          <a:xfrm>
            <a:off x="13858684" y="7363033"/>
            <a:ext cx="839876" cy="634434"/>
            <a:chOff x="0" y="0"/>
            <a:chExt cx="1119835" cy="845912"/>
          </a:xfrm>
        </p:grpSpPr>
        <p:grpSp>
          <p:nvGrpSpPr>
            <p:cNvPr id="68" name="Group 40">
              <a:extLst>
                <a:ext uri="{FF2B5EF4-FFF2-40B4-BE49-F238E27FC236}">
                  <a16:creationId xmlns:a16="http://schemas.microsoft.com/office/drawing/2014/main" id="{7486A00F-BFC5-4C45-3015-4AAC39A8D534}"/>
                </a:ext>
              </a:extLst>
            </p:cNvPr>
            <p:cNvGrpSpPr/>
            <p:nvPr/>
          </p:nvGrpSpPr>
          <p:grpSpPr>
            <a:xfrm>
              <a:off x="0" y="371470"/>
              <a:ext cx="1119835" cy="474442"/>
              <a:chOff x="0" y="-28575"/>
              <a:chExt cx="831609" cy="352329"/>
            </a:xfrm>
          </p:grpSpPr>
          <p:sp>
            <p:nvSpPr>
              <p:cNvPr id="71" name="Freeform 41">
                <a:extLst>
                  <a:ext uri="{FF2B5EF4-FFF2-40B4-BE49-F238E27FC236}">
                    <a16:creationId xmlns:a16="http://schemas.microsoft.com/office/drawing/2014/main" id="{8A468DF6-E6A3-CE8B-656B-B593AC668C2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72" name="TextBox 42">
                <a:extLst>
                  <a:ext uri="{FF2B5EF4-FFF2-40B4-BE49-F238E27FC236}">
                    <a16:creationId xmlns:a16="http://schemas.microsoft.com/office/drawing/2014/main" id="{F9A7DD30-BB14-2B06-4B73-907B9E8EB6F9}"/>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69" name="TextBox 43">
              <a:extLst>
                <a:ext uri="{FF2B5EF4-FFF2-40B4-BE49-F238E27FC236}">
                  <a16:creationId xmlns:a16="http://schemas.microsoft.com/office/drawing/2014/main" id="{4EFB95BB-C8D0-831F-6E10-E6D06D1D1CED}"/>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70" name="Freeform 44">
              <a:extLst>
                <a:ext uri="{FF2B5EF4-FFF2-40B4-BE49-F238E27FC236}">
                  <a16:creationId xmlns:a16="http://schemas.microsoft.com/office/drawing/2014/main" id="{1DECF710-1065-DAC7-F26A-3E895EB70B1C}"/>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1030" name="Group 24">
            <a:extLst>
              <a:ext uri="{FF2B5EF4-FFF2-40B4-BE49-F238E27FC236}">
                <a16:creationId xmlns:a16="http://schemas.microsoft.com/office/drawing/2014/main" id="{8A809DFE-7AC9-1C72-5429-7E01ECCEF0FF}"/>
              </a:ext>
            </a:extLst>
          </p:cNvPr>
          <p:cNvGrpSpPr/>
          <p:nvPr/>
        </p:nvGrpSpPr>
        <p:grpSpPr>
          <a:xfrm>
            <a:off x="3118907" y="2484736"/>
            <a:ext cx="849460" cy="756542"/>
            <a:chOff x="0" y="43144"/>
            <a:chExt cx="1132614" cy="1008722"/>
          </a:xfrm>
        </p:grpSpPr>
        <p:grpSp>
          <p:nvGrpSpPr>
            <p:cNvPr id="178" name="Group 25">
              <a:extLst>
                <a:ext uri="{FF2B5EF4-FFF2-40B4-BE49-F238E27FC236}">
                  <a16:creationId xmlns:a16="http://schemas.microsoft.com/office/drawing/2014/main" id="{BDCF501B-A8AA-A962-BF54-8833237BB71F}"/>
                </a:ext>
              </a:extLst>
            </p:cNvPr>
            <p:cNvGrpSpPr/>
            <p:nvPr/>
          </p:nvGrpSpPr>
          <p:grpSpPr>
            <a:xfrm>
              <a:off x="0" y="43144"/>
              <a:ext cx="1008722" cy="1008722"/>
              <a:chOff x="0" y="0"/>
              <a:chExt cx="812800" cy="812800"/>
            </a:xfrm>
          </p:grpSpPr>
          <p:sp>
            <p:nvSpPr>
              <p:cNvPr id="1028" name="Freeform 26">
                <a:extLst>
                  <a:ext uri="{FF2B5EF4-FFF2-40B4-BE49-F238E27FC236}">
                    <a16:creationId xmlns:a16="http://schemas.microsoft.com/office/drawing/2014/main" id="{828BB13B-F084-D5AD-0EF2-5E741C7248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9" name="TextBox 27">
                <a:extLst>
                  <a:ext uri="{FF2B5EF4-FFF2-40B4-BE49-F238E27FC236}">
                    <a16:creationId xmlns:a16="http://schemas.microsoft.com/office/drawing/2014/main" id="{FC0B2B3C-BFB6-4FFE-F1F4-8D6F330879B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9" name="Freeform 28">
              <a:extLst>
                <a:ext uri="{FF2B5EF4-FFF2-40B4-BE49-F238E27FC236}">
                  <a16:creationId xmlns:a16="http://schemas.microsoft.com/office/drawing/2014/main" id="{EC38DA4B-021D-FC66-9541-DC882A89F1D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24" name="TextBox 29">
              <a:extLst>
                <a:ext uri="{FF2B5EF4-FFF2-40B4-BE49-F238E27FC236}">
                  <a16:creationId xmlns:a16="http://schemas.microsoft.com/office/drawing/2014/main" id="{E5FAF332-A9DE-64EF-B418-8C35AF299EE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25" name="TextBox 30">
              <a:extLst>
                <a:ext uri="{FF2B5EF4-FFF2-40B4-BE49-F238E27FC236}">
                  <a16:creationId xmlns:a16="http://schemas.microsoft.com/office/drawing/2014/main" id="{0BDC487A-2805-8C22-2412-1E28A766EEF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38" name="Group 24">
            <a:extLst>
              <a:ext uri="{FF2B5EF4-FFF2-40B4-BE49-F238E27FC236}">
                <a16:creationId xmlns:a16="http://schemas.microsoft.com/office/drawing/2014/main" id="{0817E42F-465D-D981-FC7F-FE555DA0BC78}"/>
              </a:ext>
            </a:extLst>
          </p:cNvPr>
          <p:cNvGrpSpPr/>
          <p:nvPr/>
        </p:nvGrpSpPr>
        <p:grpSpPr>
          <a:xfrm>
            <a:off x="12665730" y="2571445"/>
            <a:ext cx="849460" cy="756542"/>
            <a:chOff x="0" y="43144"/>
            <a:chExt cx="1132614" cy="1008722"/>
          </a:xfrm>
        </p:grpSpPr>
        <p:grpSp>
          <p:nvGrpSpPr>
            <p:cNvPr id="1032" name="Group 25">
              <a:extLst>
                <a:ext uri="{FF2B5EF4-FFF2-40B4-BE49-F238E27FC236}">
                  <a16:creationId xmlns:a16="http://schemas.microsoft.com/office/drawing/2014/main" id="{4553FBFC-2EE0-C422-C58E-904216CFBA96}"/>
                </a:ext>
              </a:extLst>
            </p:cNvPr>
            <p:cNvGrpSpPr/>
            <p:nvPr/>
          </p:nvGrpSpPr>
          <p:grpSpPr>
            <a:xfrm>
              <a:off x="0" y="43144"/>
              <a:ext cx="1008722" cy="1008722"/>
              <a:chOff x="0" y="0"/>
              <a:chExt cx="812800" cy="812800"/>
            </a:xfrm>
          </p:grpSpPr>
          <p:sp>
            <p:nvSpPr>
              <p:cNvPr id="1036" name="Freeform 26">
                <a:extLst>
                  <a:ext uri="{FF2B5EF4-FFF2-40B4-BE49-F238E27FC236}">
                    <a16:creationId xmlns:a16="http://schemas.microsoft.com/office/drawing/2014/main" id="{DC08F206-DAFB-E290-5322-037ECB408D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37" name="TextBox 27">
                <a:extLst>
                  <a:ext uri="{FF2B5EF4-FFF2-40B4-BE49-F238E27FC236}">
                    <a16:creationId xmlns:a16="http://schemas.microsoft.com/office/drawing/2014/main" id="{06F3695B-9B77-654C-5773-D104CF63CD9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33" name="Freeform 28">
              <a:extLst>
                <a:ext uri="{FF2B5EF4-FFF2-40B4-BE49-F238E27FC236}">
                  <a16:creationId xmlns:a16="http://schemas.microsoft.com/office/drawing/2014/main" id="{D8D09255-335F-12A8-2A54-31807C6D569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34" name="TextBox 29">
              <a:extLst>
                <a:ext uri="{FF2B5EF4-FFF2-40B4-BE49-F238E27FC236}">
                  <a16:creationId xmlns:a16="http://schemas.microsoft.com/office/drawing/2014/main" id="{85104D09-F20C-A999-80BA-28B50EA444E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35" name="TextBox 30">
              <a:extLst>
                <a:ext uri="{FF2B5EF4-FFF2-40B4-BE49-F238E27FC236}">
                  <a16:creationId xmlns:a16="http://schemas.microsoft.com/office/drawing/2014/main" id="{7ECF4CF0-DCAE-EA7C-C684-558DA9AC4D7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46" name="Group 24">
            <a:extLst>
              <a:ext uri="{FF2B5EF4-FFF2-40B4-BE49-F238E27FC236}">
                <a16:creationId xmlns:a16="http://schemas.microsoft.com/office/drawing/2014/main" id="{8EECA7B0-2BA5-7781-F713-049FDCE0A747}"/>
              </a:ext>
            </a:extLst>
          </p:cNvPr>
          <p:cNvGrpSpPr/>
          <p:nvPr/>
        </p:nvGrpSpPr>
        <p:grpSpPr>
          <a:xfrm>
            <a:off x="3318003" y="4931226"/>
            <a:ext cx="849460" cy="756542"/>
            <a:chOff x="0" y="43144"/>
            <a:chExt cx="1132614" cy="1008722"/>
          </a:xfrm>
        </p:grpSpPr>
        <p:grpSp>
          <p:nvGrpSpPr>
            <p:cNvPr id="1040" name="Group 25">
              <a:extLst>
                <a:ext uri="{FF2B5EF4-FFF2-40B4-BE49-F238E27FC236}">
                  <a16:creationId xmlns:a16="http://schemas.microsoft.com/office/drawing/2014/main" id="{0317AF45-7A78-084F-827A-D265FE09E80F}"/>
                </a:ext>
              </a:extLst>
            </p:cNvPr>
            <p:cNvGrpSpPr/>
            <p:nvPr/>
          </p:nvGrpSpPr>
          <p:grpSpPr>
            <a:xfrm>
              <a:off x="0" y="43144"/>
              <a:ext cx="1008722" cy="1008722"/>
              <a:chOff x="0" y="0"/>
              <a:chExt cx="812800" cy="812800"/>
            </a:xfrm>
          </p:grpSpPr>
          <p:sp>
            <p:nvSpPr>
              <p:cNvPr id="1044" name="Freeform 26">
                <a:extLst>
                  <a:ext uri="{FF2B5EF4-FFF2-40B4-BE49-F238E27FC236}">
                    <a16:creationId xmlns:a16="http://schemas.microsoft.com/office/drawing/2014/main" id="{B5A88FE9-E743-7EEA-69DF-21E668F14D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45" name="TextBox 27">
                <a:extLst>
                  <a:ext uri="{FF2B5EF4-FFF2-40B4-BE49-F238E27FC236}">
                    <a16:creationId xmlns:a16="http://schemas.microsoft.com/office/drawing/2014/main" id="{63C00DE1-991D-D123-FA9F-A1DFB05FF71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41" name="Freeform 28">
              <a:extLst>
                <a:ext uri="{FF2B5EF4-FFF2-40B4-BE49-F238E27FC236}">
                  <a16:creationId xmlns:a16="http://schemas.microsoft.com/office/drawing/2014/main" id="{2F1C3A32-FA07-A25A-9B26-0FCB42781E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42" name="TextBox 29">
              <a:extLst>
                <a:ext uri="{FF2B5EF4-FFF2-40B4-BE49-F238E27FC236}">
                  <a16:creationId xmlns:a16="http://schemas.microsoft.com/office/drawing/2014/main" id="{6605B6C4-FBB0-A38D-F7D6-E857A7204E42}"/>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43" name="TextBox 30">
              <a:extLst>
                <a:ext uri="{FF2B5EF4-FFF2-40B4-BE49-F238E27FC236}">
                  <a16:creationId xmlns:a16="http://schemas.microsoft.com/office/drawing/2014/main" id="{C9B559B0-B1DC-B97C-BF12-870FA480E46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54" name="Group 24">
            <a:extLst>
              <a:ext uri="{FF2B5EF4-FFF2-40B4-BE49-F238E27FC236}">
                <a16:creationId xmlns:a16="http://schemas.microsoft.com/office/drawing/2014/main" id="{B91C2E81-6FF5-00F0-0755-45EC6E1E8A65}"/>
              </a:ext>
            </a:extLst>
          </p:cNvPr>
          <p:cNvGrpSpPr/>
          <p:nvPr/>
        </p:nvGrpSpPr>
        <p:grpSpPr>
          <a:xfrm>
            <a:off x="6284098" y="4929170"/>
            <a:ext cx="849460" cy="756542"/>
            <a:chOff x="0" y="43144"/>
            <a:chExt cx="1132614" cy="1008722"/>
          </a:xfrm>
        </p:grpSpPr>
        <p:grpSp>
          <p:nvGrpSpPr>
            <p:cNvPr id="1048" name="Group 25">
              <a:extLst>
                <a:ext uri="{FF2B5EF4-FFF2-40B4-BE49-F238E27FC236}">
                  <a16:creationId xmlns:a16="http://schemas.microsoft.com/office/drawing/2014/main" id="{B8D0104D-CBF6-E07F-EA1C-CDB7930E4118}"/>
                </a:ext>
              </a:extLst>
            </p:cNvPr>
            <p:cNvGrpSpPr/>
            <p:nvPr/>
          </p:nvGrpSpPr>
          <p:grpSpPr>
            <a:xfrm>
              <a:off x="0" y="43144"/>
              <a:ext cx="1008722" cy="1008722"/>
              <a:chOff x="0" y="0"/>
              <a:chExt cx="812800" cy="812800"/>
            </a:xfrm>
          </p:grpSpPr>
          <p:sp>
            <p:nvSpPr>
              <p:cNvPr id="1052" name="Freeform 26">
                <a:extLst>
                  <a:ext uri="{FF2B5EF4-FFF2-40B4-BE49-F238E27FC236}">
                    <a16:creationId xmlns:a16="http://schemas.microsoft.com/office/drawing/2014/main" id="{1B945DA4-3843-0EAC-042F-6B7EB65F00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53" name="TextBox 27">
                <a:extLst>
                  <a:ext uri="{FF2B5EF4-FFF2-40B4-BE49-F238E27FC236}">
                    <a16:creationId xmlns:a16="http://schemas.microsoft.com/office/drawing/2014/main" id="{5EAC2C4A-D8C6-C378-2524-341D045BECD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49" name="Freeform 28">
              <a:extLst>
                <a:ext uri="{FF2B5EF4-FFF2-40B4-BE49-F238E27FC236}">
                  <a16:creationId xmlns:a16="http://schemas.microsoft.com/office/drawing/2014/main" id="{79D03FDC-8168-6A76-2CFE-305B8BDC3F5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50" name="TextBox 29">
              <a:extLst>
                <a:ext uri="{FF2B5EF4-FFF2-40B4-BE49-F238E27FC236}">
                  <a16:creationId xmlns:a16="http://schemas.microsoft.com/office/drawing/2014/main" id="{190E59C8-7A3F-9F6A-B82C-352262D395E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51" name="TextBox 30">
              <a:extLst>
                <a:ext uri="{FF2B5EF4-FFF2-40B4-BE49-F238E27FC236}">
                  <a16:creationId xmlns:a16="http://schemas.microsoft.com/office/drawing/2014/main" id="{169CD68C-5911-3AFF-1969-AFC7B671CA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62" name="Group 24">
            <a:extLst>
              <a:ext uri="{FF2B5EF4-FFF2-40B4-BE49-F238E27FC236}">
                <a16:creationId xmlns:a16="http://schemas.microsoft.com/office/drawing/2014/main" id="{53C10F31-2A6E-F732-1DB6-355DAC236EE5}"/>
              </a:ext>
            </a:extLst>
          </p:cNvPr>
          <p:cNvGrpSpPr/>
          <p:nvPr/>
        </p:nvGrpSpPr>
        <p:grpSpPr>
          <a:xfrm>
            <a:off x="12428863" y="4956947"/>
            <a:ext cx="849460" cy="756542"/>
            <a:chOff x="0" y="43144"/>
            <a:chExt cx="1132614" cy="1008722"/>
          </a:xfrm>
        </p:grpSpPr>
        <p:grpSp>
          <p:nvGrpSpPr>
            <p:cNvPr id="1056" name="Group 25">
              <a:extLst>
                <a:ext uri="{FF2B5EF4-FFF2-40B4-BE49-F238E27FC236}">
                  <a16:creationId xmlns:a16="http://schemas.microsoft.com/office/drawing/2014/main" id="{7439493D-33A2-2E11-CCC9-E0FCD6E81788}"/>
                </a:ext>
              </a:extLst>
            </p:cNvPr>
            <p:cNvGrpSpPr/>
            <p:nvPr/>
          </p:nvGrpSpPr>
          <p:grpSpPr>
            <a:xfrm>
              <a:off x="0" y="43144"/>
              <a:ext cx="1008722" cy="1008722"/>
              <a:chOff x="0" y="0"/>
              <a:chExt cx="812800" cy="812800"/>
            </a:xfrm>
          </p:grpSpPr>
          <p:sp>
            <p:nvSpPr>
              <p:cNvPr id="1060" name="Freeform 26">
                <a:extLst>
                  <a:ext uri="{FF2B5EF4-FFF2-40B4-BE49-F238E27FC236}">
                    <a16:creationId xmlns:a16="http://schemas.microsoft.com/office/drawing/2014/main" id="{C7C02FA8-D361-4222-43E9-50B951F438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61" name="TextBox 27">
                <a:extLst>
                  <a:ext uri="{FF2B5EF4-FFF2-40B4-BE49-F238E27FC236}">
                    <a16:creationId xmlns:a16="http://schemas.microsoft.com/office/drawing/2014/main" id="{F37ADF76-7AEF-8C44-C1BE-FD43D706BE0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57" name="Freeform 28">
              <a:extLst>
                <a:ext uri="{FF2B5EF4-FFF2-40B4-BE49-F238E27FC236}">
                  <a16:creationId xmlns:a16="http://schemas.microsoft.com/office/drawing/2014/main" id="{AF7C5795-C58A-87DE-8BDE-6384D7AB5C6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58" name="TextBox 29">
              <a:extLst>
                <a:ext uri="{FF2B5EF4-FFF2-40B4-BE49-F238E27FC236}">
                  <a16:creationId xmlns:a16="http://schemas.microsoft.com/office/drawing/2014/main" id="{58D81A85-6063-7C48-20A7-D4AA31AEA65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59" name="TextBox 30">
              <a:extLst>
                <a:ext uri="{FF2B5EF4-FFF2-40B4-BE49-F238E27FC236}">
                  <a16:creationId xmlns:a16="http://schemas.microsoft.com/office/drawing/2014/main" id="{3F73A8FD-254C-6BC0-C626-E405DE57864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70" name="Group 24">
            <a:extLst>
              <a:ext uri="{FF2B5EF4-FFF2-40B4-BE49-F238E27FC236}">
                <a16:creationId xmlns:a16="http://schemas.microsoft.com/office/drawing/2014/main" id="{8796CFBD-5468-3992-D167-8F12DA9763F1}"/>
              </a:ext>
            </a:extLst>
          </p:cNvPr>
          <p:cNvGrpSpPr/>
          <p:nvPr/>
        </p:nvGrpSpPr>
        <p:grpSpPr>
          <a:xfrm>
            <a:off x="14935210" y="4989305"/>
            <a:ext cx="849460" cy="756542"/>
            <a:chOff x="0" y="43144"/>
            <a:chExt cx="1132614" cy="1008722"/>
          </a:xfrm>
        </p:grpSpPr>
        <p:grpSp>
          <p:nvGrpSpPr>
            <p:cNvPr id="1064" name="Group 25">
              <a:extLst>
                <a:ext uri="{FF2B5EF4-FFF2-40B4-BE49-F238E27FC236}">
                  <a16:creationId xmlns:a16="http://schemas.microsoft.com/office/drawing/2014/main" id="{BFA5B478-AB6A-49A2-EF9B-E987B6FCCAB0}"/>
                </a:ext>
              </a:extLst>
            </p:cNvPr>
            <p:cNvGrpSpPr/>
            <p:nvPr/>
          </p:nvGrpSpPr>
          <p:grpSpPr>
            <a:xfrm>
              <a:off x="0" y="43144"/>
              <a:ext cx="1008722" cy="1008722"/>
              <a:chOff x="0" y="0"/>
              <a:chExt cx="812800" cy="812800"/>
            </a:xfrm>
          </p:grpSpPr>
          <p:sp>
            <p:nvSpPr>
              <p:cNvPr id="1068" name="Freeform 26">
                <a:extLst>
                  <a:ext uri="{FF2B5EF4-FFF2-40B4-BE49-F238E27FC236}">
                    <a16:creationId xmlns:a16="http://schemas.microsoft.com/office/drawing/2014/main" id="{AC082D7D-ABDD-6545-D25E-226CFB9430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69" name="TextBox 27">
                <a:extLst>
                  <a:ext uri="{FF2B5EF4-FFF2-40B4-BE49-F238E27FC236}">
                    <a16:creationId xmlns:a16="http://schemas.microsoft.com/office/drawing/2014/main" id="{8FC26785-F301-E5DA-2A36-1AC0B474192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65" name="Freeform 28">
              <a:extLst>
                <a:ext uri="{FF2B5EF4-FFF2-40B4-BE49-F238E27FC236}">
                  <a16:creationId xmlns:a16="http://schemas.microsoft.com/office/drawing/2014/main" id="{CA95BAD8-C5A5-EF13-2CEB-E8D6CA527AB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66" name="TextBox 29">
              <a:extLst>
                <a:ext uri="{FF2B5EF4-FFF2-40B4-BE49-F238E27FC236}">
                  <a16:creationId xmlns:a16="http://schemas.microsoft.com/office/drawing/2014/main" id="{1E7472B6-AF35-A80C-A754-A851EAD5938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67" name="TextBox 30">
              <a:extLst>
                <a:ext uri="{FF2B5EF4-FFF2-40B4-BE49-F238E27FC236}">
                  <a16:creationId xmlns:a16="http://schemas.microsoft.com/office/drawing/2014/main" id="{B64DCFCD-7FDC-F42A-EC1C-2F23CD65A26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78" name="Group 24">
            <a:extLst>
              <a:ext uri="{FF2B5EF4-FFF2-40B4-BE49-F238E27FC236}">
                <a16:creationId xmlns:a16="http://schemas.microsoft.com/office/drawing/2014/main" id="{64A25600-F2BE-6439-9A22-5C190346E719}"/>
              </a:ext>
            </a:extLst>
          </p:cNvPr>
          <p:cNvGrpSpPr/>
          <p:nvPr/>
        </p:nvGrpSpPr>
        <p:grpSpPr>
          <a:xfrm>
            <a:off x="6439016" y="7334273"/>
            <a:ext cx="849460" cy="756542"/>
            <a:chOff x="0" y="43144"/>
            <a:chExt cx="1132614" cy="1008722"/>
          </a:xfrm>
        </p:grpSpPr>
        <p:grpSp>
          <p:nvGrpSpPr>
            <p:cNvPr id="1072" name="Group 25">
              <a:extLst>
                <a:ext uri="{FF2B5EF4-FFF2-40B4-BE49-F238E27FC236}">
                  <a16:creationId xmlns:a16="http://schemas.microsoft.com/office/drawing/2014/main" id="{A404EDFB-03C5-AE7E-014A-5643F539D848}"/>
                </a:ext>
              </a:extLst>
            </p:cNvPr>
            <p:cNvGrpSpPr/>
            <p:nvPr/>
          </p:nvGrpSpPr>
          <p:grpSpPr>
            <a:xfrm>
              <a:off x="0" y="43144"/>
              <a:ext cx="1008722" cy="1008722"/>
              <a:chOff x="0" y="0"/>
              <a:chExt cx="812800" cy="812800"/>
            </a:xfrm>
          </p:grpSpPr>
          <p:sp>
            <p:nvSpPr>
              <p:cNvPr id="1076" name="Freeform 26">
                <a:extLst>
                  <a:ext uri="{FF2B5EF4-FFF2-40B4-BE49-F238E27FC236}">
                    <a16:creationId xmlns:a16="http://schemas.microsoft.com/office/drawing/2014/main" id="{5FA7A8D6-7DE1-45D4-47BD-A74C4B9535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77" name="TextBox 27">
                <a:extLst>
                  <a:ext uri="{FF2B5EF4-FFF2-40B4-BE49-F238E27FC236}">
                    <a16:creationId xmlns:a16="http://schemas.microsoft.com/office/drawing/2014/main" id="{AA0BC6C9-7A43-D2E5-EB1B-1A3F1D4BF31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73" name="Freeform 28">
              <a:extLst>
                <a:ext uri="{FF2B5EF4-FFF2-40B4-BE49-F238E27FC236}">
                  <a16:creationId xmlns:a16="http://schemas.microsoft.com/office/drawing/2014/main" id="{2C8140F3-E0B2-94AC-1C5B-FF161297EBF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74" name="TextBox 29">
              <a:extLst>
                <a:ext uri="{FF2B5EF4-FFF2-40B4-BE49-F238E27FC236}">
                  <a16:creationId xmlns:a16="http://schemas.microsoft.com/office/drawing/2014/main" id="{2958A6B1-114F-D191-C8F8-E016C39DE9B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75" name="TextBox 30">
              <a:extLst>
                <a:ext uri="{FF2B5EF4-FFF2-40B4-BE49-F238E27FC236}">
                  <a16:creationId xmlns:a16="http://schemas.microsoft.com/office/drawing/2014/main" id="{8E3E8BFE-E2C0-8361-E191-48D3BC5D67E2}"/>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86" name="Group 24">
            <a:extLst>
              <a:ext uri="{FF2B5EF4-FFF2-40B4-BE49-F238E27FC236}">
                <a16:creationId xmlns:a16="http://schemas.microsoft.com/office/drawing/2014/main" id="{982C380F-14BE-3782-76D4-5CB2C68A53AA}"/>
              </a:ext>
            </a:extLst>
          </p:cNvPr>
          <p:cNvGrpSpPr/>
          <p:nvPr/>
        </p:nvGrpSpPr>
        <p:grpSpPr>
          <a:xfrm>
            <a:off x="3253865" y="7366435"/>
            <a:ext cx="849460" cy="756542"/>
            <a:chOff x="0" y="43144"/>
            <a:chExt cx="1132614" cy="1008722"/>
          </a:xfrm>
        </p:grpSpPr>
        <p:grpSp>
          <p:nvGrpSpPr>
            <p:cNvPr id="1080" name="Group 25">
              <a:extLst>
                <a:ext uri="{FF2B5EF4-FFF2-40B4-BE49-F238E27FC236}">
                  <a16:creationId xmlns:a16="http://schemas.microsoft.com/office/drawing/2014/main" id="{FD492405-1078-3738-B155-9674A164DAE8}"/>
                </a:ext>
              </a:extLst>
            </p:cNvPr>
            <p:cNvGrpSpPr/>
            <p:nvPr/>
          </p:nvGrpSpPr>
          <p:grpSpPr>
            <a:xfrm>
              <a:off x="0" y="43144"/>
              <a:ext cx="1008722" cy="1008722"/>
              <a:chOff x="0" y="0"/>
              <a:chExt cx="812800" cy="812800"/>
            </a:xfrm>
          </p:grpSpPr>
          <p:sp>
            <p:nvSpPr>
              <p:cNvPr id="1084" name="Freeform 26">
                <a:extLst>
                  <a:ext uri="{FF2B5EF4-FFF2-40B4-BE49-F238E27FC236}">
                    <a16:creationId xmlns:a16="http://schemas.microsoft.com/office/drawing/2014/main" id="{445CE115-3E5B-C1A0-9259-7EE6ADAC2C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85" name="TextBox 27">
                <a:extLst>
                  <a:ext uri="{FF2B5EF4-FFF2-40B4-BE49-F238E27FC236}">
                    <a16:creationId xmlns:a16="http://schemas.microsoft.com/office/drawing/2014/main" id="{AC191038-E9C5-19E9-7D95-1837B4B64F6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81" name="Freeform 28">
              <a:extLst>
                <a:ext uri="{FF2B5EF4-FFF2-40B4-BE49-F238E27FC236}">
                  <a16:creationId xmlns:a16="http://schemas.microsoft.com/office/drawing/2014/main" id="{81FA0B75-7E96-EB86-156C-0F0452120C8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082" name="TextBox 29">
              <a:extLst>
                <a:ext uri="{FF2B5EF4-FFF2-40B4-BE49-F238E27FC236}">
                  <a16:creationId xmlns:a16="http://schemas.microsoft.com/office/drawing/2014/main" id="{974533DE-5FFA-6A01-6E07-B9850E119ED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83" name="TextBox 30">
              <a:extLst>
                <a:ext uri="{FF2B5EF4-FFF2-40B4-BE49-F238E27FC236}">
                  <a16:creationId xmlns:a16="http://schemas.microsoft.com/office/drawing/2014/main" id="{626B5862-22E1-4D6B-1BFA-A9BD22FA2CE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0" name="Group 24">
            <a:extLst>
              <a:ext uri="{FF2B5EF4-FFF2-40B4-BE49-F238E27FC236}">
                <a16:creationId xmlns:a16="http://schemas.microsoft.com/office/drawing/2014/main" id="{BD4671EC-2F9A-B80A-B4C5-76E4440DF8E1}"/>
              </a:ext>
            </a:extLst>
          </p:cNvPr>
          <p:cNvGrpSpPr/>
          <p:nvPr/>
        </p:nvGrpSpPr>
        <p:grpSpPr>
          <a:xfrm>
            <a:off x="12951315" y="7386125"/>
            <a:ext cx="849460" cy="756542"/>
            <a:chOff x="0" y="43144"/>
            <a:chExt cx="1132614" cy="1008722"/>
          </a:xfrm>
        </p:grpSpPr>
        <p:grpSp>
          <p:nvGrpSpPr>
            <p:cNvPr id="194" name="Group 25">
              <a:extLst>
                <a:ext uri="{FF2B5EF4-FFF2-40B4-BE49-F238E27FC236}">
                  <a16:creationId xmlns:a16="http://schemas.microsoft.com/office/drawing/2014/main" id="{1B85CD4A-27BC-2ED2-468F-81095FC6077A}"/>
                </a:ext>
              </a:extLst>
            </p:cNvPr>
            <p:cNvGrpSpPr/>
            <p:nvPr/>
          </p:nvGrpSpPr>
          <p:grpSpPr>
            <a:xfrm>
              <a:off x="0" y="43144"/>
              <a:ext cx="1008722" cy="1008722"/>
              <a:chOff x="0" y="0"/>
              <a:chExt cx="812800" cy="812800"/>
            </a:xfrm>
          </p:grpSpPr>
          <p:sp>
            <p:nvSpPr>
              <p:cNvPr id="198" name="Freeform 26">
                <a:extLst>
                  <a:ext uri="{FF2B5EF4-FFF2-40B4-BE49-F238E27FC236}">
                    <a16:creationId xmlns:a16="http://schemas.microsoft.com/office/drawing/2014/main" id="{A35506A2-FD5E-FC5F-DF97-FA854C2E1F5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9" name="TextBox 27">
                <a:extLst>
                  <a:ext uri="{FF2B5EF4-FFF2-40B4-BE49-F238E27FC236}">
                    <a16:creationId xmlns:a16="http://schemas.microsoft.com/office/drawing/2014/main" id="{F1CBA244-A17D-DECA-B3AE-7EFD9899AB5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95" name="Freeform 28">
              <a:extLst>
                <a:ext uri="{FF2B5EF4-FFF2-40B4-BE49-F238E27FC236}">
                  <a16:creationId xmlns:a16="http://schemas.microsoft.com/office/drawing/2014/main" id="{3D5D5A07-7F5B-53ED-B571-71EA45330EA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96" name="TextBox 29">
              <a:extLst>
                <a:ext uri="{FF2B5EF4-FFF2-40B4-BE49-F238E27FC236}">
                  <a16:creationId xmlns:a16="http://schemas.microsoft.com/office/drawing/2014/main" id="{0E157960-6BF0-819A-FFAF-DDBBE3D6C412}"/>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7" name="TextBox 30">
              <a:extLst>
                <a:ext uri="{FF2B5EF4-FFF2-40B4-BE49-F238E27FC236}">
                  <a16:creationId xmlns:a16="http://schemas.microsoft.com/office/drawing/2014/main" id="{BC09E69F-F345-239E-8AF1-C365F256C41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50" name="Group 24">
            <a:extLst>
              <a:ext uri="{FF2B5EF4-FFF2-40B4-BE49-F238E27FC236}">
                <a16:creationId xmlns:a16="http://schemas.microsoft.com/office/drawing/2014/main" id="{D909A6AB-53B5-238F-3E32-1A9256A9E2F4}"/>
              </a:ext>
            </a:extLst>
          </p:cNvPr>
          <p:cNvGrpSpPr/>
          <p:nvPr/>
        </p:nvGrpSpPr>
        <p:grpSpPr>
          <a:xfrm>
            <a:off x="16096441" y="7353767"/>
            <a:ext cx="849460" cy="756542"/>
            <a:chOff x="0" y="43144"/>
            <a:chExt cx="1132614" cy="1008722"/>
          </a:xfrm>
        </p:grpSpPr>
        <p:grpSp>
          <p:nvGrpSpPr>
            <p:cNvPr id="235" name="Group 25">
              <a:extLst>
                <a:ext uri="{FF2B5EF4-FFF2-40B4-BE49-F238E27FC236}">
                  <a16:creationId xmlns:a16="http://schemas.microsoft.com/office/drawing/2014/main" id="{A0105BB7-B47B-462A-117C-00DE3B96B3BB}"/>
                </a:ext>
              </a:extLst>
            </p:cNvPr>
            <p:cNvGrpSpPr/>
            <p:nvPr/>
          </p:nvGrpSpPr>
          <p:grpSpPr>
            <a:xfrm>
              <a:off x="0" y="43144"/>
              <a:ext cx="1008722" cy="1008722"/>
              <a:chOff x="0" y="0"/>
              <a:chExt cx="812800" cy="812800"/>
            </a:xfrm>
          </p:grpSpPr>
          <p:sp>
            <p:nvSpPr>
              <p:cNvPr id="248" name="Freeform 26">
                <a:extLst>
                  <a:ext uri="{FF2B5EF4-FFF2-40B4-BE49-F238E27FC236}">
                    <a16:creationId xmlns:a16="http://schemas.microsoft.com/office/drawing/2014/main" id="{660F217B-3471-36D7-3BEA-ED8DC27CE83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49" name="TextBox 27">
                <a:extLst>
                  <a:ext uri="{FF2B5EF4-FFF2-40B4-BE49-F238E27FC236}">
                    <a16:creationId xmlns:a16="http://schemas.microsoft.com/office/drawing/2014/main" id="{9EBAE0DD-9EBF-2B19-D39F-613B4AB2FC7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36" name="Freeform 28">
              <a:extLst>
                <a:ext uri="{FF2B5EF4-FFF2-40B4-BE49-F238E27FC236}">
                  <a16:creationId xmlns:a16="http://schemas.microsoft.com/office/drawing/2014/main" id="{8FCF919F-B204-6D30-E93A-A4E2BF87772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46" name="TextBox 29">
              <a:extLst>
                <a:ext uri="{FF2B5EF4-FFF2-40B4-BE49-F238E27FC236}">
                  <a16:creationId xmlns:a16="http://schemas.microsoft.com/office/drawing/2014/main" id="{59113728-4B4C-538B-2ACB-FBE961DC623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47" name="TextBox 30">
              <a:extLst>
                <a:ext uri="{FF2B5EF4-FFF2-40B4-BE49-F238E27FC236}">
                  <a16:creationId xmlns:a16="http://schemas.microsoft.com/office/drawing/2014/main" id="{45C788CD-43A9-A609-86CB-B6139EF5C0B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 name="Group 24">
            <a:extLst>
              <a:ext uri="{FF2B5EF4-FFF2-40B4-BE49-F238E27FC236}">
                <a16:creationId xmlns:a16="http://schemas.microsoft.com/office/drawing/2014/main" id="{BBB2B3D4-D1AC-4DFD-BBD4-751AF76C9773}"/>
              </a:ext>
            </a:extLst>
          </p:cNvPr>
          <p:cNvGrpSpPr/>
          <p:nvPr/>
        </p:nvGrpSpPr>
        <p:grpSpPr>
          <a:xfrm>
            <a:off x="9800857" y="2540543"/>
            <a:ext cx="843407" cy="798377"/>
            <a:chOff x="8072" y="-106582"/>
            <a:chExt cx="1124542" cy="1064502"/>
          </a:xfrm>
        </p:grpSpPr>
        <p:grpSp>
          <p:nvGrpSpPr>
            <p:cNvPr id="15" name="Group 25">
              <a:extLst>
                <a:ext uri="{FF2B5EF4-FFF2-40B4-BE49-F238E27FC236}">
                  <a16:creationId xmlns:a16="http://schemas.microsoft.com/office/drawing/2014/main" id="{8428D74A-25C4-F7E9-EE24-2903D7479687}"/>
                </a:ext>
              </a:extLst>
            </p:cNvPr>
            <p:cNvGrpSpPr/>
            <p:nvPr/>
          </p:nvGrpSpPr>
          <p:grpSpPr>
            <a:xfrm>
              <a:off x="8072" y="-106582"/>
              <a:ext cx="1008722" cy="1063880"/>
              <a:chOff x="6504" y="-120645"/>
              <a:chExt cx="812800" cy="857245"/>
            </a:xfrm>
          </p:grpSpPr>
          <p:sp>
            <p:nvSpPr>
              <p:cNvPr id="19" name="Freeform 26">
                <a:extLst>
                  <a:ext uri="{FF2B5EF4-FFF2-40B4-BE49-F238E27FC236}">
                    <a16:creationId xmlns:a16="http://schemas.microsoft.com/office/drawing/2014/main" id="{72B7434D-1B82-4ED2-CA64-405560AE7E3C}"/>
                  </a:ext>
                </a:extLst>
              </p:cNvPr>
              <p:cNvSpPr/>
              <p:nvPr/>
            </p:nvSpPr>
            <p:spPr>
              <a:xfrm>
                <a:off x="6504" y="-12064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 name="TextBox 27">
                <a:extLst>
                  <a:ext uri="{FF2B5EF4-FFF2-40B4-BE49-F238E27FC236}">
                    <a16:creationId xmlns:a16="http://schemas.microsoft.com/office/drawing/2014/main" id="{64EE8ABD-A2DE-6DB2-D45D-47A35A15FA2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 name="Freeform 28">
              <a:extLst>
                <a:ext uri="{FF2B5EF4-FFF2-40B4-BE49-F238E27FC236}">
                  <a16:creationId xmlns:a16="http://schemas.microsoft.com/office/drawing/2014/main" id="{BC13766A-06C5-AB5A-2B66-4FF491FCF0F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17" name="TextBox 29">
              <a:extLst>
                <a:ext uri="{FF2B5EF4-FFF2-40B4-BE49-F238E27FC236}">
                  <a16:creationId xmlns:a16="http://schemas.microsoft.com/office/drawing/2014/main" id="{7F0699CC-CBB0-228B-DDD9-8BF6090F11F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 name="TextBox 30">
              <a:extLst>
                <a:ext uri="{FF2B5EF4-FFF2-40B4-BE49-F238E27FC236}">
                  <a16:creationId xmlns:a16="http://schemas.microsoft.com/office/drawing/2014/main" id="{C7F94852-5F37-97C6-311A-24B3056323F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5" name="Picture 24">
            <a:extLst>
              <a:ext uri="{FF2B5EF4-FFF2-40B4-BE49-F238E27FC236}">
                <a16:creationId xmlns:a16="http://schemas.microsoft.com/office/drawing/2014/main" id="{2B2C5809-97FC-8172-E029-328D5F35A7E2}"/>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6708828" y="1327725"/>
            <a:ext cx="740178" cy="1033458"/>
          </a:xfrm>
          <a:prstGeom prst="rect">
            <a:avLst/>
          </a:prstGeom>
        </p:spPr>
      </p:pic>
      <p:pic>
        <p:nvPicPr>
          <p:cNvPr id="26" name="Picture 25">
            <a:extLst>
              <a:ext uri="{FF2B5EF4-FFF2-40B4-BE49-F238E27FC236}">
                <a16:creationId xmlns:a16="http://schemas.microsoft.com/office/drawing/2014/main" id="{FF3C7797-CD75-C0C8-3294-AAF6A1CEA354}"/>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9838919" y="1306809"/>
            <a:ext cx="740178" cy="1033458"/>
          </a:xfrm>
          <a:prstGeom prst="rect">
            <a:avLst/>
          </a:prstGeom>
        </p:spPr>
      </p:pic>
      <p:pic>
        <p:nvPicPr>
          <p:cNvPr id="27" name="Picture 26">
            <a:extLst>
              <a:ext uri="{FF2B5EF4-FFF2-40B4-BE49-F238E27FC236}">
                <a16:creationId xmlns:a16="http://schemas.microsoft.com/office/drawing/2014/main" id="{193509B8-FAB7-A87C-C4AB-0C3110AD610D}"/>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13002064" y="1279422"/>
            <a:ext cx="740178" cy="1033458"/>
          </a:xfrm>
          <a:prstGeom prst="rect">
            <a:avLst/>
          </a:prstGeom>
        </p:spPr>
      </p:pic>
      <p:pic>
        <p:nvPicPr>
          <p:cNvPr id="28" name="Picture 27">
            <a:extLst>
              <a:ext uri="{FF2B5EF4-FFF2-40B4-BE49-F238E27FC236}">
                <a16:creationId xmlns:a16="http://schemas.microsoft.com/office/drawing/2014/main" id="{B60E7E74-A951-EDA1-2030-B0A17F77C3DB}"/>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26" t="23867" r="38888" b="21518"/>
          <a:stretch>
            <a:fillRect/>
          </a:stretch>
        </p:blipFill>
        <p:spPr>
          <a:xfrm>
            <a:off x="16154027" y="1314971"/>
            <a:ext cx="740178" cy="997909"/>
          </a:xfrm>
          <a:prstGeom prst="rect">
            <a:avLst/>
          </a:prstGeom>
        </p:spPr>
      </p:pic>
      <p:grpSp>
        <p:nvGrpSpPr>
          <p:cNvPr id="96" name="Group 24">
            <a:extLst>
              <a:ext uri="{FF2B5EF4-FFF2-40B4-BE49-F238E27FC236}">
                <a16:creationId xmlns:a16="http://schemas.microsoft.com/office/drawing/2014/main" id="{E0E79950-C84E-2531-0CD8-EBCF1363810E}"/>
              </a:ext>
            </a:extLst>
          </p:cNvPr>
          <p:cNvGrpSpPr/>
          <p:nvPr/>
        </p:nvGrpSpPr>
        <p:grpSpPr>
          <a:xfrm>
            <a:off x="9514840" y="7425088"/>
            <a:ext cx="849460" cy="700530"/>
            <a:chOff x="0" y="43144"/>
            <a:chExt cx="1132614" cy="1008722"/>
          </a:xfrm>
        </p:grpSpPr>
        <p:grpSp>
          <p:nvGrpSpPr>
            <p:cNvPr id="97" name="Group 25">
              <a:extLst>
                <a:ext uri="{FF2B5EF4-FFF2-40B4-BE49-F238E27FC236}">
                  <a16:creationId xmlns:a16="http://schemas.microsoft.com/office/drawing/2014/main" id="{42416923-8EBF-DB46-C50F-F5F63D2F86C0}"/>
                </a:ext>
              </a:extLst>
            </p:cNvPr>
            <p:cNvGrpSpPr/>
            <p:nvPr/>
          </p:nvGrpSpPr>
          <p:grpSpPr>
            <a:xfrm>
              <a:off x="0" y="43144"/>
              <a:ext cx="1008722" cy="1008722"/>
              <a:chOff x="0" y="0"/>
              <a:chExt cx="812800" cy="812800"/>
            </a:xfrm>
          </p:grpSpPr>
          <p:sp>
            <p:nvSpPr>
              <p:cNvPr id="101" name="Freeform 26">
                <a:extLst>
                  <a:ext uri="{FF2B5EF4-FFF2-40B4-BE49-F238E27FC236}">
                    <a16:creationId xmlns:a16="http://schemas.microsoft.com/office/drawing/2014/main" id="{63F6EE6D-0BE3-A56C-51C5-32BB8BF9EB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 name="TextBox 27">
                <a:extLst>
                  <a:ext uri="{FF2B5EF4-FFF2-40B4-BE49-F238E27FC236}">
                    <a16:creationId xmlns:a16="http://schemas.microsoft.com/office/drawing/2014/main" id="{327CA112-349C-4625-B1B7-805F0291D2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8" name="Freeform 28">
              <a:extLst>
                <a:ext uri="{FF2B5EF4-FFF2-40B4-BE49-F238E27FC236}">
                  <a16:creationId xmlns:a16="http://schemas.microsoft.com/office/drawing/2014/main" id="{371680D7-E937-FFAC-46C1-D1623BD64D7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99" name="TextBox 29">
              <a:extLst>
                <a:ext uri="{FF2B5EF4-FFF2-40B4-BE49-F238E27FC236}">
                  <a16:creationId xmlns:a16="http://schemas.microsoft.com/office/drawing/2014/main" id="{B14C49CD-F941-BCED-1BF8-E72DB5AEBC7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0" name="TextBox 30">
              <a:extLst>
                <a:ext uri="{FF2B5EF4-FFF2-40B4-BE49-F238E27FC236}">
                  <a16:creationId xmlns:a16="http://schemas.microsoft.com/office/drawing/2014/main" id="{033BAD14-AD47-A5CE-8BF0-393CCD92D93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aphicFrame>
        <p:nvGraphicFramePr>
          <p:cNvPr id="13" name="Table 12">
            <a:extLst>
              <a:ext uri="{FF2B5EF4-FFF2-40B4-BE49-F238E27FC236}">
                <a16:creationId xmlns:a16="http://schemas.microsoft.com/office/drawing/2014/main" id="{1C1CCDBF-ADFF-0120-A093-7E1EC93B8247}"/>
              </a:ext>
            </a:extLst>
          </p:cNvPr>
          <p:cNvGraphicFramePr>
            <a:graphicFrameLocks noGrp="1"/>
          </p:cNvGraphicFramePr>
          <p:nvPr>
            <p:extLst>
              <p:ext uri="{D42A27DB-BD31-4B8C-83A1-F6EECF244321}">
                <p14:modId xmlns:p14="http://schemas.microsoft.com/office/powerpoint/2010/main" val="686304255"/>
              </p:ext>
            </p:extLst>
          </p:nvPr>
        </p:nvGraphicFramePr>
        <p:xfrm>
          <a:off x="1179053" y="8228935"/>
          <a:ext cx="15726335" cy="1047565"/>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3552280347"/>
                    </a:ext>
                  </a:extLst>
                </a:gridCol>
                <a:gridCol w="3145267">
                  <a:extLst>
                    <a:ext uri="{9D8B030D-6E8A-4147-A177-3AD203B41FA5}">
                      <a16:colId xmlns:a16="http://schemas.microsoft.com/office/drawing/2014/main" val="1802606954"/>
                    </a:ext>
                  </a:extLst>
                </a:gridCol>
                <a:gridCol w="3145267">
                  <a:extLst>
                    <a:ext uri="{9D8B030D-6E8A-4147-A177-3AD203B41FA5}">
                      <a16:colId xmlns:a16="http://schemas.microsoft.com/office/drawing/2014/main" val="1271486561"/>
                    </a:ext>
                  </a:extLst>
                </a:gridCol>
                <a:gridCol w="3145267">
                  <a:extLst>
                    <a:ext uri="{9D8B030D-6E8A-4147-A177-3AD203B41FA5}">
                      <a16:colId xmlns:a16="http://schemas.microsoft.com/office/drawing/2014/main" val="569489032"/>
                    </a:ext>
                  </a:extLst>
                </a:gridCol>
                <a:gridCol w="3145267">
                  <a:extLst>
                    <a:ext uri="{9D8B030D-6E8A-4147-A177-3AD203B41FA5}">
                      <a16:colId xmlns:a16="http://schemas.microsoft.com/office/drawing/2014/main" val="4244748063"/>
                    </a:ext>
                  </a:extLst>
                </a:gridCol>
              </a:tblGrid>
              <a:tr h="1047565">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6843475"/>
                  </a:ext>
                </a:extLst>
              </a:tr>
            </a:tbl>
          </a:graphicData>
        </a:graphic>
      </p:graphicFrame>
      <p:sp>
        <p:nvSpPr>
          <p:cNvPr id="14" name="TextBox 13">
            <a:extLst>
              <a:ext uri="{FF2B5EF4-FFF2-40B4-BE49-F238E27FC236}">
                <a16:creationId xmlns:a16="http://schemas.microsoft.com/office/drawing/2014/main" id="{FAC3CEC3-4160-E3F5-1960-00CC9FD81D5E}"/>
              </a:ext>
            </a:extLst>
          </p:cNvPr>
          <p:cNvSpPr txBox="1"/>
          <p:nvPr/>
        </p:nvSpPr>
        <p:spPr>
          <a:xfrm>
            <a:off x="1" y="94327"/>
            <a:ext cx="18286856" cy="584775"/>
          </a:xfrm>
          <a:prstGeom prst="rect">
            <a:avLst/>
          </a:prstGeom>
          <a:noFill/>
        </p:spPr>
        <p:txBody>
          <a:bodyPr wrap="square" rtlCol="0">
            <a:spAutoFit/>
          </a:bodyPr>
          <a:lstStyle/>
          <a:p>
            <a:pPr algn="ctr"/>
            <a:r>
              <a:rPr lang="en-GB" sz="3200" dirty="0">
                <a:solidFill>
                  <a:schemeClr val="bg1"/>
                </a:solidFill>
              </a:rPr>
              <a:t>Week One Menu Cycle - w/c 27/04/2026 &amp; w/c 18/05/2025</a:t>
            </a:r>
          </a:p>
        </p:txBody>
      </p:sp>
    </p:spTree>
    <p:extLst>
      <p:ext uri="{BB962C8B-B14F-4D97-AF65-F5344CB8AC3E}">
        <p14:creationId xmlns:p14="http://schemas.microsoft.com/office/powerpoint/2010/main" val="373591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blue screen with white squares&#10;&#10;AI-generated content may be incorrect.">
            <a:extLst>
              <a:ext uri="{FF2B5EF4-FFF2-40B4-BE49-F238E27FC236}">
                <a16:creationId xmlns:a16="http://schemas.microsoft.com/office/drawing/2014/main" id="{16741B8D-7594-6A77-2CB3-38E05BA32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3" y="-46177"/>
            <a:ext cx="18285714" cy="10400657"/>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3383438688"/>
              </p:ext>
            </p:extLst>
          </p:nvPr>
        </p:nvGraphicFramePr>
        <p:xfrm>
          <a:off x="1267498" y="823452"/>
          <a:ext cx="15726335" cy="7106477"/>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3145267">
                  <a:extLst>
                    <a:ext uri="{9D8B030D-6E8A-4147-A177-3AD203B41FA5}">
                      <a16:colId xmlns:a16="http://schemas.microsoft.com/office/drawing/2014/main" val="3704868386"/>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0">
                <a:tc>
                  <a:txBody>
                    <a:bodyPr/>
                    <a:lstStyle/>
                    <a:p>
                      <a:pPr algn="ctr"/>
                      <a:r>
                        <a:rPr lang="en-GB" sz="2800" b="0" dirty="0">
                          <a:solidFill>
                            <a:schemeClr val="bg1"/>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B6FF"/>
                    </a:solidFill>
                  </a:tcPr>
                </a:tc>
                <a:tc>
                  <a:txBody>
                    <a:bodyPr/>
                    <a:lstStyle/>
                    <a:p>
                      <a:pPr algn="ctr"/>
                      <a:r>
                        <a:rPr lang="en-GB" sz="2800" b="0" dirty="0">
                          <a:solidFill>
                            <a:schemeClr val="bg1"/>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B6FF"/>
                    </a:solidFill>
                  </a:tcPr>
                </a:tc>
                <a:tc>
                  <a:txBody>
                    <a:bodyPr/>
                    <a:lstStyle/>
                    <a:p>
                      <a:pPr algn="ctr"/>
                      <a:r>
                        <a:rPr lang="en-GB" sz="2800" b="0" dirty="0">
                          <a:solidFill>
                            <a:schemeClr val="bg1"/>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B6FF"/>
                    </a:solidFill>
                  </a:tcPr>
                </a:tc>
                <a:tc>
                  <a:txBody>
                    <a:bodyPr/>
                    <a:lstStyle/>
                    <a:p>
                      <a:pPr algn="ctr"/>
                      <a:r>
                        <a:rPr lang="en-GB" sz="2800" b="0" dirty="0">
                          <a:solidFill>
                            <a:schemeClr val="bg1"/>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B6FF"/>
                    </a:solidFill>
                  </a:tcPr>
                </a:tc>
                <a:tc>
                  <a:txBody>
                    <a:bodyPr/>
                    <a:lstStyle/>
                    <a:p>
                      <a:pPr algn="ctr"/>
                      <a:r>
                        <a:rPr lang="en-GB" sz="2800" b="0" dirty="0">
                          <a:solidFill>
                            <a:schemeClr val="bg1"/>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B6FF"/>
                    </a:solidFill>
                  </a:tcPr>
                </a:tc>
                <a:extLst>
                  <a:ext uri="{0D108BD9-81ED-4DB2-BD59-A6C34878D82A}">
                    <a16:rowId xmlns:a16="http://schemas.microsoft.com/office/drawing/2014/main" val="2571604415"/>
                  </a:ext>
                </a:extLst>
              </a:tr>
              <a:tr h="370840">
                <a:tc>
                  <a:txBody>
                    <a:bodyPr/>
                    <a:lstStyle/>
                    <a:p>
                      <a:pPr algn="l">
                        <a:lnSpc>
                          <a:spcPts val="1960"/>
                        </a:lnSpc>
                      </a:pPr>
                      <a:r>
                        <a:rPr lang="en-US" sz="1400" dirty="0">
                          <a:solidFill>
                            <a:srgbClr val="000000"/>
                          </a:solidFill>
                          <a:latin typeface="Canva Sans Bold"/>
                        </a:rPr>
                        <a:t>Cheese and Tomato Pizza with Summer Mixed Salad</a:t>
                      </a:r>
                    </a:p>
                    <a:p>
                      <a:pPr algn="l">
                        <a:lnSpc>
                          <a:spcPts val="1960"/>
                        </a:lnSpc>
                      </a:pPr>
                      <a:r>
                        <a:rPr lang="en-US" sz="1400" dirty="0">
                          <a:solidFill>
                            <a:srgbClr val="000000"/>
                          </a:solidFill>
                          <a:latin typeface="Canva Sans"/>
                        </a:rPr>
                        <a:t>Homemade 50/50 Whole meal  Base topped with Cheddar </a:t>
                      </a:r>
                    </a:p>
                    <a:p>
                      <a:pPr algn="l">
                        <a:lnSpc>
                          <a:spcPts val="1960"/>
                        </a:lnSpc>
                      </a:pPr>
                      <a:r>
                        <a:rPr lang="en-US" sz="1400" dirty="0">
                          <a:solidFill>
                            <a:srgbClr val="000000"/>
                          </a:solidFill>
                          <a:latin typeface="Canva Sans"/>
                        </a:rPr>
                        <a:t>Cheese and a Homemade </a:t>
                      </a:r>
                    </a:p>
                    <a:p>
                      <a:pPr algn="l">
                        <a:lnSpc>
                          <a:spcPts val="1960"/>
                        </a:lnSpc>
                      </a:pPr>
                      <a:r>
                        <a:rPr lang="en-US" sz="1400" dirty="0">
                          <a:solidFill>
                            <a:srgbClr val="000000"/>
                          </a:solidFill>
                          <a:latin typeface="Canva Sans"/>
                        </a:rPr>
                        <a:t>Tomato Sauce</a:t>
                      </a:r>
                    </a:p>
                    <a:p>
                      <a:pPr algn="l">
                        <a:lnSpc>
                          <a:spcPts val="1960"/>
                        </a:lnSpc>
                      </a:pPr>
                      <a:endParaRPr lang="en-US" sz="1400" dirty="0">
                        <a:solidFill>
                          <a:srgbClr val="000000"/>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Beef Lasagne &amp; Salad</a:t>
                      </a:r>
                    </a:p>
                    <a:p>
                      <a:pPr algn="l">
                        <a:lnSpc>
                          <a:spcPts val="1960"/>
                        </a:lnSpc>
                      </a:pPr>
                      <a:r>
                        <a:rPr lang="en-US" sz="1400" dirty="0">
                          <a:solidFill>
                            <a:srgbClr val="000000"/>
                          </a:solidFill>
                          <a:latin typeface="Canva Sans"/>
                        </a:rPr>
                        <a:t>Red Tractor Accredited </a:t>
                      </a:r>
                    </a:p>
                    <a:p>
                      <a:pPr algn="l">
                        <a:lnSpc>
                          <a:spcPts val="1960"/>
                        </a:lnSpc>
                      </a:pPr>
                      <a:r>
                        <a:rPr lang="en-US" sz="1400" dirty="0">
                          <a:solidFill>
                            <a:srgbClr val="000000"/>
                          </a:solidFill>
                          <a:latin typeface="Canva Sans"/>
                        </a:rPr>
                        <a:t>Beef Mince and pasta</a:t>
                      </a:r>
                    </a:p>
                    <a:p>
                      <a:pPr algn="l">
                        <a:lnSpc>
                          <a:spcPts val="1960"/>
                        </a:lnSpc>
                      </a:pPr>
                      <a:r>
                        <a:rPr lang="en-US" sz="1400" dirty="0">
                          <a:solidFill>
                            <a:srgbClr val="000000"/>
                          </a:solidFill>
                          <a:latin typeface="Canva Sans"/>
                        </a:rPr>
                        <a:t>sheets and a rich white </a:t>
                      </a:r>
                    </a:p>
                    <a:p>
                      <a:pPr algn="l">
                        <a:lnSpc>
                          <a:spcPts val="1960"/>
                        </a:lnSpc>
                      </a:pPr>
                      <a:r>
                        <a:rPr lang="en-US" sz="1400" dirty="0">
                          <a:solidFill>
                            <a:srgbClr val="000000"/>
                          </a:solidFill>
                          <a:latin typeface="Canva Sans"/>
                        </a:rPr>
                        <a:t>sauce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Chicken Sausage, </a:t>
                      </a:r>
                    </a:p>
                    <a:p>
                      <a:pPr algn="l">
                        <a:lnSpc>
                          <a:spcPts val="1960"/>
                        </a:lnSpc>
                      </a:pPr>
                      <a:r>
                        <a:rPr lang="en-US" sz="1400" dirty="0">
                          <a:solidFill>
                            <a:srgbClr val="000000"/>
                          </a:solidFill>
                          <a:latin typeface="Canva Sans Bold"/>
                        </a:rPr>
                        <a:t>Roast Potatoes and Gravy</a:t>
                      </a:r>
                    </a:p>
                    <a:p>
                      <a:pPr marL="0" lvl="0" indent="0" algn="l">
                        <a:lnSpc>
                          <a:spcPts val="1960"/>
                        </a:lnSpc>
                        <a:spcBef>
                          <a:spcPct val="0"/>
                        </a:spcBef>
                      </a:pPr>
                      <a:r>
                        <a:rPr lang="en-US" sz="1400" dirty="0">
                          <a:solidFill>
                            <a:srgbClr val="000000"/>
                          </a:solidFill>
                          <a:latin typeface="Canva Sans"/>
                        </a:rPr>
                        <a:t>Red Tractor Accredited </a:t>
                      </a:r>
                    </a:p>
                    <a:p>
                      <a:pPr marL="0" lvl="0" indent="0" algn="l">
                        <a:lnSpc>
                          <a:spcPts val="1960"/>
                        </a:lnSpc>
                        <a:spcBef>
                          <a:spcPct val="0"/>
                        </a:spcBef>
                      </a:pPr>
                      <a:r>
                        <a:rPr lang="en-US" sz="1400" dirty="0">
                          <a:solidFill>
                            <a:srgbClr val="000000"/>
                          </a:solidFill>
                          <a:latin typeface="Canva Sans"/>
                        </a:rPr>
                        <a:t>Chicken  Sausages</a:t>
                      </a:r>
                    </a:p>
                    <a:p>
                      <a:pPr marL="0" lvl="0" indent="0" algn="l">
                        <a:lnSpc>
                          <a:spcPts val="1960"/>
                        </a:lnSpc>
                        <a:spcBef>
                          <a:spcPct val="0"/>
                        </a:spcBef>
                      </a:pPr>
                      <a:r>
                        <a:rPr lang="en-US" sz="1400" dirty="0">
                          <a:solidFill>
                            <a:srgbClr val="000000"/>
                          </a:solidFill>
                          <a:latin typeface="Canva Sans"/>
                        </a:rPr>
                        <a:t>served with Homemade Roasted Potatoes and Gluten Free Gravy</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Chicken Pitta with </a:t>
                      </a:r>
                    </a:p>
                    <a:p>
                      <a:pPr algn="l">
                        <a:lnSpc>
                          <a:spcPts val="1960"/>
                        </a:lnSpc>
                      </a:pPr>
                      <a:r>
                        <a:rPr lang="en-US" sz="1400" dirty="0">
                          <a:solidFill>
                            <a:srgbClr val="000000"/>
                          </a:solidFill>
                          <a:latin typeface="Canva Sans Bold"/>
                        </a:rPr>
                        <a:t>Herby Rice and </a:t>
                      </a:r>
                    </a:p>
                    <a:p>
                      <a:pPr algn="l">
                        <a:lnSpc>
                          <a:spcPts val="1960"/>
                        </a:lnSpc>
                      </a:pPr>
                      <a:r>
                        <a:rPr lang="en-US" sz="1400" dirty="0">
                          <a:solidFill>
                            <a:srgbClr val="000000"/>
                          </a:solidFill>
                          <a:latin typeface="Canva Sans Bold"/>
                        </a:rPr>
                        <a:t>Salad</a:t>
                      </a:r>
                    </a:p>
                    <a:p>
                      <a:pPr marL="0" lvl="0" indent="0" algn="l">
                        <a:lnSpc>
                          <a:spcPts val="1960"/>
                        </a:lnSpc>
                        <a:spcBef>
                          <a:spcPct val="0"/>
                        </a:spcBef>
                      </a:pPr>
                      <a:r>
                        <a:rPr lang="en-US" sz="1400" dirty="0">
                          <a:solidFill>
                            <a:srgbClr val="000000"/>
                          </a:solidFill>
                          <a:latin typeface="Canva Sans"/>
                        </a:rPr>
                        <a:t>Red Tractor </a:t>
                      </a:r>
                      <a:r>
                        <a:rPr lang="en-US" sz="1400" b="0" i="0" u="none" strike="noStrike" noProof="0" dirty="0">
                          <a:solidFill>
                            <a:srgbClr val="000000"/>
                          </a:solidFill>
                          <a:latin typeface="Canva Sans"/>
                        </a:rPr>
                        <a:t>Accredited </a:t>
                      </a:r>
                    </a:p>
                    <a:p>
                      <a:pPr marL="0" lvl="0" indent="0" algn="l">
                        <a:lnSpc>
                          <a:spcPts val="1960"/>
                        </a:lnSpc>
                        <a:spcBef>
                          <a:spcPct val="0"/>
                        </a:spcBef>
                        <a:buNone/>
                      </a:pPr>
                      <a:r>
                        <a:rPr lang="en-US" sz="1400" dirty="0">
                          <a:solidFill>
                            <a:srgbClr val="000000"/>
                          </a:solidFill>
                          <a:latin typeface="Canva Sans"/>
                        </a:rPr>
                        <a:t>Diced Chicken Marinated in Paprika, Lemon, Herbs and Garlic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Battered Fish, Chips and </a:t>
                      </a:r>
                    </a:p>
                    <a:p>
                      <a:pPr algn="l">
                        <a:lnSpc>
                          <a:spcPts val="1960"/>
                        </a:lnSpc>
                      </a:pPr>
                      <a:r>
                        <a:rPr lang="en-US" sz="1400" dirty="0">
                          <a:solidFill>
                            <a:srgbClr val="000000"/>
                          </a:solidFill>
                          <a:latin typeface="Canva Sans Bold"/>
                        </a:rPr>
                        <a:t>Tomato Sauce</a:t>
                      </a:r>
                    </a:p>
                    <a:p>
                      <a:pPr marL="0" lvl="0" indent="0" algn="l">
                        <a:lnSpc>
                          <a:spcPts val="1960"/>
                        </a:lnSpc>
                        <a:spcBef>
                          <a:spcPct val="0"/>
                        </a:spcBef>
                      </a:pPr>
                      <a:r>
                        <a:rPr lang="en-US" sz="1400" dirty="0">
                          <a:solidFill>
                            <a:srgbClr val="000000"/>
                          </a:solidFill>
                          <a:latin typeface="Canva Sans"/>
                        </a:rPr>
                        <a:t>Oven Baked MSC </a:t>
                      </a:r>
                    </a:p>
                    <a:p>
                      <a:pPr marL="0" lvl="0" indent="0" algn="l">
                        <a:lnSpc>
                          <a:spcPts val="1960"/>
                        </a:lnSpc>
                        <a:spcBef>
                          <a:spcPct val="0"/>
                        </a:spcBef>
                      </a:pPr>
                      <a:r>
                        <a:rPr lang="en-US" sz="1400" dirty="0">
                          <a:solidFill>
                            <a:srgbClr val="000000"/>
                          </a:solidFill>
                          <a:latin typeface="Canva Sans"/>
                        </a:rPr>
                        <a:t>Accredited Battered </a:t>
                      </a:r>
                    </a:p>
                    <a:p>
                      <a:pPr marL="0" lvl="0" indent="0" algn="l">
                        <a:lnSpc>
                          <a:spcPts val="1960"/>
                        </a:lnSpc>
                        <a:spcBef>
                          <a:spcPct val="0"/>
                        </a:spcBef>
                      </a:pPr>
                      <a:r>
                        <a:rPr lang="en-US" sz="1400" dirty="0">
                          <a:solidFill>
                            <a:srgbClr val="000000"/>
                          </a:solidFill>
                          <a:latin typeface="Canva Sans"/>
                        </a:rPr>
                        <a:t>Pollock Fillets with Oven Baked Chips &amp; Tomato Ketchup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949154"/>
                  </a:ext>
                </a:extLst>
              </a:tr>
              <a:tr h="370840">
                <a:tc>
                  <a:txBody>
                    <a:bodyPr/>
                    <a:lstStyle/>
                    <a:p>
                      <a:pPr algn="l">
                        <a:lnSpc>
                          <a:spcPts val="1960"/>
                        </a:lnSpc>
                      </a:pPr>
                      <a:r>
                        <a:rPr lang="en-US" sz="1400" dirty="0">
                          <a:solidFill>
                            <a:srgbClr val="000000"/>
                          </a:solidFill>
                          <a:latin typeface="Canva Sans Bold"/>
                        </a:rPr>
                        <a:t>Lentil &amp; Sweet Potato Curry with 50/50 Rice</a:t>
                      </a:r>
                    </a:p>
                    <a:p>
                      <a:pPr algn="l">
                        <a:lnSpc>
                          <a:spcPts val="1960"/>
                        </a:lnSpc>
                      </a:pPr>
                      <a:r>
                        <a:rPr lang="en-US" sz="1400" dirty="0">
                          <a:solidFill>
                            <a:srgbClr val="000000"/>
                          </a:solidFill>
                          <a:latin typeface="Canva Sans"/>
                        </a:rPr>
                        <a:t>Homemade Mild Tomato Based Lentil Curry with Sweet Potato served with 50/50 Whole meal Rice Suitable for Vegans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it-IT" sz="1400" dirty="0">
                          <a:solidFill>
                            <a:srgbClr val="000000"/>
                          </a:solidFill>
                          <a:latin typeface="Canva Sans Bold"/>
                        </a:rPr>
                        <a:t>Vegan Pasta &amp; Meatballs in a Tomato Sauce</a:t>
                      </a:r>
                    </a:p>
                    <a:p>
                      <a:r>
                        <a:rPr lang="en-GB" sz="1400" dirty="0">
                          <a:latin typeface="Canva Sans" panose="020B0604020202020204" charset="0"/>
                        </a:rPr>
                        <a:t>Forest Green Kitchen Plant Balls in a Herby Tomato Sauce with Spaghetti Pasta Suitable for Vegans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Vegan Cottage Pie Roast Potatoes &amp; Gravy</a:t>
                      </a:r>
                    </a:p>
                    <a:p>
                      <a:pPr lvl="0">
                        <a:lnSpc>
                          <a:spcPts val="1960"/>
                        </a:lnSpc>
                        <a:defRPr/>
                      </a:pPr>
                      <a:r>
                        <a:rPr lang="en-US" sz="1400" dirty="0">
                          <a:solidFill>
                            <a:srgbClr val="000000"/>
                          </a:solidFill>
                          <a:latin typeface="Canva Sans"/>
                        </a:rPr>
                        <a:t>Homemade vegan cottage pie with Served With Roast Potatoes and </a:t>
                      </a:r>
                    </a:p>
                    <a:p>
                      <a:pPr lvl="0">
                        <a:lnSpc>
                          <a:spcPts val="1960"/>
                        </a:lnSpc>
                        <a:defRPr/>
                      </a:pPr>
                      <a:r>
                        <a:rPr lang="en-US" sz="1400" dirty="0">
                          <a:solidFill>
                            <a:srgbClr val="000000"/>
                          </a:solidFill>
                          <a:latin typeface="Canva Sans"/>
                        </a:rPr>
                        <a:t>Vegan Gravy</a:t>
                      </a:r>
                    </a:p>
                    <a:p>
                      <a:pPr lvl="0">
                        <a:lnSpc>
                          <a:spcPts val="1960"/>
                        </a:lnSpc>
                        <a:defRPr/>
                      </a:pPr>
                      <a:endParaRPr lang="en-US" sz="1400" dirty="0">
                        <a:solidFill>
                          <a:srgbClr val="000000"/>
                        </a:solidFill>
                        <a:latin typeface="Canva Sans"/>
                      </a:endParaRPr>
                    </a:p>
                    <a:p>
                      <a:pPr lvl="0">
                        <a:lnSpc>
                          <a:spcPts val="1960"/>
                        </a:lnSpc>
                        <a:defRPr/>
                      </a:pPr>
                      <a:endParaRPr lang="en-US" sz="1400" dirty="0">
                        <a:solidFill>
                          <a:srgbClr val="000000"/>
                        </a:solidFill>
                        <a:latin typeface="Canva Sans"/>
                      </a:endParaRPr>
                    </a:p>
                    <a:p>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Cheese Whirl with Herby Rice and Salad</a:t>
                      </a:r>
                    </a:p>
                    <a:p>
                      <a:pPr algn="l">
                        <a:lnSpc>
                          <a:spcPts val="1960"/>
                        </a:lnSpc>
                      </a:pPr>
                      <a:r>
                        <a:rPr lang="en-US" sz="1400" dirty="0">
                          <a:solidFill>
                            <a:srgbClr val="000000"/>
                          </a:solidFill>
                          <a:latin typeface="Canva Sans"/>
                        </a:rPr>
                        <a:t>Homemade Pastry Whirl, filled with Sweet Potato, Onion, Aubergine, Spinach &amp; Cheese, Served with and Turmeric &amp; </a:t>
                      </a:r>
                    </a:p>
                    <a:p>
                      <a:pPr algn="l">
                        <a:lnSpc>
                          <a:spcPts val="1960"/>
                        </a:lnSpc>
                      </a:pPr>
                      <a:r>
                        <a:rPr lang="en-US" sz="1400" dirty="0">
                          <a:solidFill>
                            <a:srgbClr val="000000"/>
                          </a:solidFill>
                          <a:latin typeface="Canva Sans"/>
                        </a:rPr>
                        <a:t>Lemon 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NEW Cheesy Broccoli Frittata with Chips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panose="020B0604020202020204" charset="0"/>
                        </a:rPr>
                        <a:t>Homemade Baked Cheddar Cheese and Broccoli Frittata with Oven Baked Chips and Tomato Ketchup</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3764832"/>
                  </a:ext>
                </a:extLst>
              </a:tr>
              <a:tr h="370840">
                <a:tc gridSpan="5">
                  <a:txBody>
                    <a:bodyPr/>
                    <a:lstStyle/>
                    <a:p>
                      <a:pPr algn="ctr">
                        <a:lnSpc>
                          <a:spcPts val="1960"/>
                        </a:lnSpc>
                      </a:pPr>
                      <a:r>
                        <a:rPr lang="en-US" sz="1600" b="1" dirty="0">
                          <a:solidFill>
                            <a:srgbClr val="000000"/>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600" b="1" dirty="0">
                          <a:solidFill>
                            <a:srgbClr val="000000"/>
                          </a:solidFill>
                          <a:latin typeface="Canva Sans"/>
                        </a:rPr>
                        <a:t>We also serve a daily salad selection for pupils to help themselves 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370840">
                <a:tc>
                  <a:txBody>
                    <a:bodyPr/>
                    <a:lstStyle/>
                    <a:p>
                      <a:pPr algn="l">
                        <a:lnSpc>
                          <a:spcPts val="1960"/>
                        </a:lnSpc>
                      </a:pPr>
                      <a:r>
                        <a:rPr lang="en-US" sz="1400" dirty="0">
                          <a:solidFill>
                            <a:srgbClr val="000000"/>
                          </a:solidFill>
                          <a:latin typeface="Canva Sans Bold"/>
                        </a:rPr>
                        <a:t>Iced Vanilla Sponge</a:t>
                      </a:r>
                    </a:p>
                    <a:p>
                      <a:pPr marL="0" lvl="0" indent="0" algn="l">
                        <a:lnSpc>
                          <a:spcPts val="1960"/>
                        </a:lnSpc>
                        <a:spcBef>
                          <a:spcPct val="0"/>
                        </a:spcBef>
                      </a:pPr>
                      <a:r>
                        <a:rPr lang="en-US" sz="1400" dirty="0">
                          <a:solidFill>
                            <a:srgbClr val="000000"/>
                          </a:solidFill>
                          <a:latin typeface="Canva Sans"/>
                        </a:rPr>
                        <a:t>Homemade Vanilla Sponge Cake with a Drizzle of Icing on Top</a:t>
                      </a:r>
                    </a:p>
                    <a:p>
                      <a:pPr marL="0" lvl="0" indent="0" algn="l">
                        <a:lnSpc>
                          <a:spcPts val="1960"/>
                        </a:lnSpc>
                        <a:spcBef>
                          <a:spcPct val="0"/>
                        </a:spcBef>
                      </a:pPr>
                      <a:endParaRPr lang="en-US" sz="1400" dirty="0">
                        <a:solidFill>
                          <a:srgbClr val="000000"/>
                        </a:solidFill>
                        <a:latin typeface="Canva Sans"/>
                      </a:endParaRPr>
                    </a:p>
                    <a:p>
                      <a:pPr marL="0" lvl="0" indent="0" algn="l">
                        <a:lnSpc>
                          <a:spcPts val="1960"/>
                        </a:lnSpc>
                        <a:spcBef>
                          <a:spcPct val="0"/>
                        </a:spcBef>
                      </a:pPr>
                      <a:endParaRPr lang="en-US" sz="1400" dirty="0">
                        <a:solidFill>
                          <a:srgbClr val="000000"/>
                        </a:solidFill>
                        <a:latin typeface="Canva Sans"/>
                      </a:endParaRPr>
                    </a:p>
                    <a:p>
                      <a:pPr marL="0" lvl="0" indent="0" algn="l">
                        <a:lnSpc>
                          <a:spcPts val="1960"/>
                        </a:lnSpc>
                        <a:spcBef>
                          <a:spcPct val="0"/>
                        </a:spcBef>
                      </a:pPr>
                      <a:endParaRPr lang="en-US" sz="1400" dirty="0">
                        <a:solidFill>
                          <a:srgbClr val="000000"/>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960"/>
                        </a:lnSpc>
                      </a:pPr>
                      <a:r>
                        <a:rPr lang="en-US" sz="1400" dirty="0">
                          <a:solidFill>
                            <a:srgbClr val="000000"/>
                          </a:solidFill>
                          <a:latin typeface="Canva Sans Bold"/>
                        </a:rPr>
                        <a:t>Peaches and Ice Cream</a:t>
                      </a:r>
                    </a:p>
                    <a:p>
                      <a:pPr algn="l">
                        <a:lnSpc>
                          <a:spcPts val="1960"/>
                        </a:lnSpc>
                      </a:pPr>
                      <a:r>
                        <a:rPr lang="en-US" sz="1400" dirty="0">
                          <a:solidFill>
                            <a:srgbClr val="000000"/>
                          </a:solidFill>
                          <a:latin typeface="Canva Sans" panose="020B0604020202020204" charset="0"/>
                        </a:rPr>
                        <a:t>Tinned Peach Slices in Juice with Vanilla Ice Cream</a:t>
                      </a: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Chocolate Orange Cake</a:t>
                      </a:r>
                    </a:p>
                    <a:p>
                      <a:pPr algn="l">
                        <a:lnSpc>
                          <a:spcPts val="1960"/>
                        </a:lnSpc>
                      </a:pPr>
                      <a:r>
                        <a:rPr lang="en-US" sz="1400" dirty="0">
                          <a:solidFill>
                            <a:srgbClr val="000000"/>
                          </a:solidFill>
                          <a:latin typeface="Canva Sans" panose="020B0604020202020204" charset="0"/>
                        </a:rPr>
                        <a:t>Homemade chocolate &amp; orange sponge Suitable for Vegans</a:t>
                      </a:r>
                      <a:endParaRPr lang="en-US" sz="1400" b="0" dirty="0">
                        <a:solidFill>
                          <a:srgbClr val="000000"/>
                        </a:solidFill>
                        <a:latin typeface="Canva Sans Bold"/>
                      </a:endParaRPr>
                    </a:p>
                    <a:p>
                      <a:pPr algn="l">
                        <a:lnSpc>
                          <a:spcPts val="1960"/>
                        </a:lnSpc>
                      </a:pPr>
                      <a:endParaRPr lang="en-US" sz="1400" b="0" dirty="0">
                        <a:solidFill>
                          <a:srgbClr val="000000"/>
                        </a:solidFill>
                        <a:latin typeface="Canva Sans Bold"/>
                      </a:endParaRPr>
                    </a:p>
                    <a:p>
                      <a:pPr algn="l">
                        <a:lnSpc>
                          <a:spcPts val="1960"/>
                        </a:lnSpc>
                      </a:pPr>
                      <a:endParaRPr lang="en-US" sz="1400" b="0" dirty="0">
                        <a:solidFill>
                          <a:srgbClr val="000000"/>
                        </a:solidFill>
                        <a:latin typeface="Canva Sans Bold"/>
                      </a:endParaRPr>
                    </a:p>
                    <a:p>
                      <a:pPr algn="l">
                        <a:lnSpc>
                          <a:spcPts val="1960"/>
                        </a:lnSpc>
                      </a:pPr>
                      <a:endParaRPr lang="en-US" sz="1400" b="0" dirty="0">
                        <a:solidFill>
                          <a:srgbClr val="000000"/>
                        </a:solidFill>
                        <a:latin typeface="Canva Sans Bold"/>
                      </a:endParaRPr>
                    </a:p>
                    <a:p>
                      <a:pPr algn="l">
                        <a:lnSpc>
                          <a:spcPts val="1960"/>
                        </a:lnSpc>
                      </a:pPr>
                      <a:endParaRPr lang="en-US" sz="1400" b="0" dirty="0">
                        <a:solidFill>
                          <a:srgbClr val="000000"/>
                        </a:solidFill>
                        <a:latin typeface="Canva Sans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Bold"/>
                        </a:rPr>
                        <a:t>Jam &amp; Coconut Sponge with Custard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panose="020B0604020202020204" charset="0"/>
                        </a:rPr>
                        <a:t>Homemade Vanilla Sponge Cake with a Jam &amp; Coconut Flake Topping 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panose="020B0604020202020204" charset="0"/>
                        </a:rPr>
                        <a:t> with Custard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Oaty Cookie</a:t>
                      </a:r>
                    </a:p>
                    <a:p>
                      <a:pPr marL="0" lvl="0" indent="0" algn="l">
                        <a:lnSpc>
                          <a:spcPts val="1960"/>
                        </a:lnSpc>
                        <a:spcBef>
                          <a:spcPct val="0"/>
                        </a:spcBef>
                      </a:pPr>
                      <a:r>
                        <a:rPr lang="en-US" sz="1400" dirty="0">
                          <a:solidFill>
                            <a:srgbClr val="000000"/>
                          </a:solidFill>
                          <a:latin typeface="Canva Sans" panose="020B0604020202020204" charset="0"/>
                        </a:rPr>
                        <a:t>An Oaty Cookie made from </a:t>
                      </a:r>
                    </a:p>
                    <a:p>
                      <a:pPr marL="0" lvl="0" indent="0" algn="l">
                        <a:lnSpc>
                          <a:spcPts val="1960"/>
                        </a:lnSpc>
                        <a:spcBef>
                          <a:spcPct val="0"/>
                        </a:spcBef>
                      </a:pPr>
                      <a:r>
                        <a:rPr lang="en-US" sz="1400" dirty="0">
                          <a:solidFill>
                            <a:srgbClr val="000000"/>
                          </a:solidFill>
                          <a:latin typeface="Canva Sans" panose="020B0604020202020204" charset="0"/>
                        </a:rPr>
                        <a:t>Oats, Wholemeal Flour and </a:t>
                      </a:r>
                    </a:p>
                    <a:p>
                      <a:pPr marL="0" lvl="0" indent="0" algn="l">
                        <a:lnSpc>
                          <a:spcPts val="1960"/>
                        </a:lnSpc>
                        <a:spcBef>
                          <a:spcPct val="0"/>
                        </a:spcBef>
                      </a:pPr>
                      <a:r>
                        <a:rPr lang="en-US" sz="1400" dirty="0">
                          <a:solidFill>
                            <a:srgbClr val="000000"/>
                          </a:solidFill>
                          <a:latin typeface="Canva Sans" panose="020B0604020202020204" charset="0"/>
                        </a:rPr>
                        <a:t>Self- Raising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3234578"/>
                  </a:ext>
                </a:extLst>
              </a:tr>
            </a:tbl>
          </a:graphicData>
        </a:graphic>
      </p:graphicFrame>
      <p:sp>
        <p:nvSpPr>
          <p:cNvPr id="23" name="Freeform 23"/>
          <p:cNvSpPr/>
          <p:nvPr/>
        </p:nvSpPr>
        <p:spPr>
          <a:xfrm flipH="1">
            <a:off x="2999873" y="2613671"/>
            <a:ext cx="309436" cy="539272"/>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9" name="Group 39"/>
          <p:cNvGrpSpPr/>
          <p:nvPr/>
        </p:nvGrpSpPr>
        <p:grpSpPr>
          <a:xfrm>
            <a:off x="6217039" y="4728706"/>
            <a:ext cx="839876" cy="634434"/>
            <a:chOff x="0" y="0"/>
            <a:chExt cx="1119835" cy="845912"/>
          </a:xfrm>
        </p:grpSpPr>
        <p:grpSp>
          <p:nvGrpSpPr>
            <p:cNvPr id="40" name="Group 40"/>
            <p:cNvGrpSpPr/>
            <p:nvPr/>
          </p:nvGrpSpPr>
          <p:grpSpPr>
            <a:xfrm>
              <a:off x="0" y="371470"/>
              <a:ext cx="1119835" cy="474442"/>
              <a:chOff x="0" y="-28575"/>
              <a:chExt cx="831609" cy="352329"/>
            </a:xfrm>
          </p:grpSpPr>
          <p:sp>
            <p:nvSpPr>
              <p:cNvPr id="41" name="Freeform 41"/>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42" name="TextBox 42"/>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43" name="TextBox 43"/>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4" name="Freeform 44"/>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grpSp>
        <p:nvGrpSpPr>
          <p:cNvPr id="111" name="Group 39">
            <a:extLst>
              <a:ext uri="{FF2B5EF4-FFF2-40B4-BE49-F238E27FC236}">
                <a16:creationId xmlns:a16="http://schemas.microsoft.com/office/drawing/2014/main" id="{31E0A883-8213-477A-1009-A56A247BE51B}"/>
              </a:ext>
            </a:extLst>
          </p:cNvPr>
          <p:cNvGrpSpPr/>
          <p:nvPr/>
        </p:nvGrpSpPr>
        <p:grpSpPr>
          <a:xfrm>
            <a:off x="7800002" y="4726114"/>
            <a:ext cx="839876" cy="634434"/>
            <a:chOff x="0" y="0"/>
            <a:chExt cx="1119835" cy="845912"/>
          </a:xfrm>
        </p:grpSpPr>
        <p:grpSp>
          <p:nvGrpSpPr>
            <p:cNvPr id="112" name="Group 40">
              <a:extLst>
                <a:ext uri="{FF2B5EF4-FFF2-40B4-BE49-F238E27FC236}">
                  <a16:creationId xmlns:a16="http://schemas.microsoft.com/office/drawing/2014/main" id="{DE5E384E-C096-435A-26E8-F9B5E495F582}"/>
                </a:ext>
              </a:extLst>
            </p:cNvPr>
            <p:cNvGrpSpPr/>
            <p:nvPr/>
          </p:nvGrpSpPr>
          <p:grpSpPr>
            <a:xfrm>
              <a:off x="0" y="371470"/>
              <a:ext cx="1119835" cy="474442"/>
              <a:chOff x="0" y="-28575"/>
              <a:chExt cx="831609" cy="352329"/>
            </a:xfrm>
          </p:grpSpPr>
          <p:sp>
            <p:nvSpPr>
              <p:cNvPr id="115" name="Freeform 41">
                <a:extLst>
                  <a:ext uri="{FF2B5EF4-FFF2-40B4-BE49-F238E27FC236}">
                    <a16:creationId xmlns:a16="http://schemas.microsoft.com/office/drawing/2014/main" id="{DAE4E6F1-4A15-496C-4D17-0B15F16663C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16" name="TextBox 42">
                <a:extLst>
                  <a:ext uri="{FF2B5EF4-FFF2-40B4-BE49-F238E27FC236}">
                    <a16:creationId xmlns:a16="http://schemas.microsoft.com/office/drawing/2014/main" id="{0CB026FC-7AFF-96DF-F89C-0FEAD4370868}"/>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113" name="TextBox 43">
              <a:extLst>
                <a:ext uri="{FF2B5EF4-FFF2-40B4-BE49-F238E27FC236}">
                  <a16:creationId xmlns:a16="http://schemas.microsoft.com/office/drawing/2014/main" id="{9B6C0605-6388-BFD0-F88B-BF7556AF3364}"/>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14" name="Freeform 44">
              <a:extLst>
                <a:ext uri="{FF2B5EF4-FFF2-40B4-BE49-F238E27FC236}">
                  <a16:creationId xmlns:a16="http://schemas.microsoft.com/office/drawing/2014/main" id="{06AF3C7F-90D6-8D4C-C0E9-BE81F1FF38FA}"/>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sp>
        <p:nvSpPr>
          <p:cNvPr id="123" name="Freeform 93">
            <a:extLst>
              <a:ext uri="{FF2B5EF4-FFF2-40B4-BE49-F238E27FC236}">
                <a16:creationId xmlns:a16="http://schemas.microsoft.com/office/drawing/2014/main" id="{618E5F8B-5809-8CDB-D1DB-00C6FC3F5156}"/>
              </a:ext>
            </a:extLst>
          </p:cNvPr>
          <p:cNvSpPr/>
          <p:nvPr/>
        </p:nvSpPr>
        <p:spPr>
          <a:xfrm>
            <a:off x="6252642" y="7154924"/>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124" name="Group 94">
            <a:extLst>
              <a:ext uri="{FF2B5EF4-FFF2-40B4-BE49-F238E27FC236}">
                <a16:creationId xmlns:a16="http://schemas.microsoft.com/office/drawing/2014/main" id="{12260D82-3F48-D31E-267E-AF124FF02D14}"/>
              </a:ext>
            </a:extLst>
          </p:cNvPr>
          <p:cNvGrpSpPr/>
          <p:nvPr/>
        </p:nvGrpSpPr>
        <p:grpSpPr>
          <a:xfrm>
            <a:off x="11834360" y="7276762"/>
            <a:ext cx="693343" cy="544662"/>
            <a:chOff x="0" y="0"/>
            <a:chExt cx="924457" cy="726216"/>
          </a:xfrm>
        </p:grpSpPr>
        <p:sp>
          <p:nvSpPr>
            <p:cNvPr id="125" name="Freeform 95">
              <a:extLst>
                <a:ext uri="{FF2B5EF4-FFF2-40B4-BE49-F238E27FC236}">
                  <a16:creationId xmlns:a16="http://schemas.microsoft.com/office/drawing/2014/main" id="{D53F6737-6A9F-0B91-273C-5CDBAC974D01}"/>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126" name="TextBox 96">
              <a:extLst>
                <a:ext uri="{FF2B5EF4-FFF2-40B4-BE49-F238E27FC236}">
                  <a16:creationId xmlns:a16="http://schemas.microsoft.com/office/drawing/2014/main" id="{E15186F2-A164-9633-7BBC-12E897A6861C}"/>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7" name="TextBox 97">
              <a:extLst>
                <a:ext uri="{FF2B5EF4-FFF2-40B4-BE49-F238E27FC236}">
                  <a16:creationId xmlns:a16="http://schemas.microsoft.com/office/drawing/2014/main" id="{34891175-1D8B-980C-3A9B-AE8605C7A509}"/>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29" name="Group 94">
            <a:extLst>
              <a:ext uri="{FF2B5EF4-FFF2-40B4-BE49-F238E27FC236}">
                <a16:creationId xmlns:a16="http://schemas.microsoft.com/office/drawing/2014/main" id="{ABA3B5A1-6F17-FC9E-5191-3429C0FC8032}"/>
              </a:ext>
            </a:extLst>
          </p:cNvPr>
          <p:cNvGrpSpPr/>
          <p:nvPr/>
        </p:nvGrpSpPr>
        <p:grpSpPr>
          <a:xfrm>
            <a:off x="9130665" y="7267256"/>
            <a:ext cx="693343" cy="544662"/>
            <a:chOff x="0" y="0"/>
            <a:chExt cx="924457" cy="726216"/>
          </a:xfrm>
        </p:grpSpPr>
        <p:sp>
          <p:nvSpPr>
            <p:cNvPr id="130" name="Freeform 95">
              <a:extLst>
                <a:ext uri="{FF2B5EF4-FFF2-40B4-BE49-F238E27FC236}">
                  <a16:creationId xmlns:a16="http://schemas.microsoft.com/office/drawing/2014/main" id="{D0664790-8C12-28B5-18F4-D816DF0E87B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131" name="TextBox 96">
              <a:extLst>
                <a:ext uri="{FF2B5EF4-FFF2-40B4-BE49-F238E27FC236}">
                  <a16:creationId xmlns:a16="http://schemas.microsoft.com/office/drawing/2014/main" id="{F80410F2-448C-F630-F62A-77A58DA0C87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2" name="TextBox 97">
              <a:extLst>
                <a:ext uri="{FF2B5EF4-FFF2-40B4-BE49-F238E27FC236}">
                  <a16:creationId xmlns:a16="http://schemas.microsoft.com/office/drawing/2014/main" id="{3616A99F-9AF4-46C3-4F9A-8E1A5F4DBEA3}"/>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34" name="Group 94">
            <a:extLst>
              <a:ext uri="{FF2B5EF4-FFF2-40B4-BE49-F238E27FC236}">
                <a16:creationId xmlns:a16="http://schemas.microsoft.com/office/drawing/2014/main" id="{CA4ED873-73E2-794F-E670-1347FF332895}"/>
              </a:ext>
            </a:extLst>
          </p:cNvPr>
          <p:cNvGrpSpPr/>
          <p:nvPr/>
        </p:nvGrpSpPr>
        <p:grpSpPr>
          <a:xfrm>
            <a:off x="14011346" y="7276762"/>
            <a:ext cx="693343" cy="544662"/>
            <a:chOff x="0" y="0"/>
            <a:chExt cx="924457"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9" name="Group 24">
            <a:extLst>
              <a:ext uri="{FF2B5EF4-FFF2-40B4-BE49-F238E27FC236}">
                <a16:creationId xmlns:a16="http://schemas.microsoft.com/office/drawing/2014/main" id="{0B174E70-06AE-C5D9-F1A9-471BB0D84225}"/>
              </a:ext>
            </a:extLst>
          </p:cNvPr>
          <p:cNvGrpSpPr/>
          <p:nvPr/>
        </p:nvGrpSpPr>
        <p:grpSpPr>
          <a:xfrm>
            <a:off x="15905085" y="4672518"/>
            <a:ext cx="849460" cy="756542"/>
            <a:chOff x="0" y="43144"/>
            <a:chExt cx="1132614" cy="1008722"/>
          </a:xfrm>
        </p:grpSpPr>
        <p:grpSp>
          <p:nvGrpSpPr>
            <p:cNvPr id="160" name="Group 25">
              <a:extLst>
                <a:ext uri="{FF2B5EF4-FFF2-40B4-BE49-F238E27FC236}">
                  <a16:creationId xmlns:a16="http://schemas.microsoft.com/office/drawing/2014/main" id="{B67EA6C8-BE0A-8321-F011-B0AD0FBA4C23}"/>
                </a:ext>
              </a:extLst>
            </p:cNvPr>
            <p:cNvGrpSpPr/>
            <p:nvPr/>
          </p:nvGrpSpPr>
          <p:grpSpPr>
            <a:xfrm>
              <a:off x="0" y="43144"/>
              <a:ext cx="1008722" cy="1008722"/>
              <a:chOff x="0" y="0"/>
              <a:chExt cx="812800" cy="812800"/>
            </a:xfrm>
          </p:grpSpPr>
          <p:sp>
            <p:nvSpPr>
              <p:cNvPr id="164" name="Freeform 26">
                <a:extLst>
                  <a:ext uri="{FF2B5EF4-FFF2-40B4-BE49-F238E27FC236}">
                    <a16:creationId xmlns:a16="http://schemas.microsoft.com/office/drawing/2014/main" id="{4603AB6E-5E94-EC99-0CEE-E89BAC6FE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5" name="TextBox 27">
                <a:extLst>
                  <a:ext uri="{FF2B5EF4-FFF2-40B4-BE49-F238E27FC236}">
                    <a16:creationId xmlns:a16="http://schemas.microsoft.com/office/drawing/2014/main" id="{FB046339-FD27-4760-6A96-5F3937B1B9E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1" name="Freeform 28">
              <a:extLst>
                <a:ext uri="{FF2B5EF4-FFF2-40B4-BE49-F238E27FC236}">
                  <a16:creationId xmlns:a16="http://schemas.microsoft.com/office/drawing/2014/main" id="{E48B65F9-0F1D-DBCE-A0E6-2912266C6A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162" name="TextBox 29">
              <a:extLst>
                <a:ext uri="{FF2B5EF4-FFF2-40B4-BE49-F238E27FC236}">
                  <a16:creationId xmlns:a16="http://schemas.microsoft.com/office/drawing/2014/main" id="{617FA2D2-F258-019C-2E8D-2A1396EB62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3" name="TextBox 30">
              <a:extLst>
                <a:ext uri="{FF2B5EF4-FFF2-40B4-BE49-F238E27FC236}">
                  <a16:creationId xmlns:a16="http://schemas.microsoft.com/office/drawing/2014/main" id="{39FE6361-3DD4-E733-77F2-AEDBB243231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6" name="Group 24">
            <a:extLst>
              <a:ext uri="{FF2B5EF4-FFF2-40B4-BE49-F238E27FC236}">
                <a16:creationId xmlns:a16="http://schemas.microsoft.com/office/drawing/2014/main" id="{1D2CC191-1B5F-4F36-DC23-BF0D027E3B6F}"/>
              </a:ext>
            </a:extLst>
          </p:cNvPr>
          <p:cNvGrpSpPr/>
          <p:nvPr/>
        </p:nvGrpSpPr>
        <p:grpSpPr>
          <a:xfrm>
            <a:off x="9429708" y="4656814"/>
            <a:ext cx="849460" cy="756542"/>
            <a:chOff x="0" y="43144"/>
            <a:chExt cx="1132614" cy="1008722"/>
          </a:xfrm>
        </p:grpSpPr>
        <p:grpSp>
          <p:nvGrpSpPr>
            <p:cNvPr id="167" name="Group 25">
              <a:extLst>
                <a:ext uri="{FF2B5EF4-FFF2-40B4-BE49-F238E27FC236}">
                  <a16:creationId xmlns:a16="http://schemas.microsoft.com/office/drawing/2014/main" id="{2FB892D6-E755-89EA-EC60-C95DA732FEE0}"/>
                </a:ext>
              </a:extLst>
            </p:cNvPr>
            <p:cNvGrpSpPr/>
            <p:nvPr/>
          </p:nvGrpSpPr>
          <p:grpSpPr>
            <a:xfrm>
              <a:off x="0" y="43144"/>
              <a:ext cx="1008722" cy="1008722"/>
              <a:chOff x="0" y="0"/>
              <a:chExt cx="812800" cy="812800"/>
            </a:xfrm>
          </p:grpSpPr>
          <p:sp>
            <p:nvSpPr>
              <p:cNvPr id="171" name="Freeform 26">
                <a:extLst>
                  <a:ext uri="{FF2B5EF4-FFF2-40B4-BE49-F238E27FC236}">
                    <a16:creationId xmlns:a16="http://schemas.microsoft.com/office/drawing/2014/main" id="{D8EABC63-9FE4-468A-4F0F-D00E542B2E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2" name="TextBox 27">
                <a:extLst>
                  <a:ext uri="{FF2B5EF4-FFF2-40B4-BE49-F238E27FC236}">
                    <a16:creationId xmlns:a16="http://schemas.microsoft.com/office/drawing/2014/main" id="{8E02CE71-7418-3D04-6D6D-33DA67F471C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8" name="Freeform 28">
              <a:extLst>
                <a:ext uri="{FF2B5EF4-FFF2-40B4-BE49-F238E27FC236}">
                  <a16:creationId xmlns:a16="http://schemas.microsoft.com/office/drawing/2014/main" id="{FD5AC3D2-6350-C18E-F778-0A53410EAAF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169" name="TextBox 29">
              <a:extLst>
                <a:ext uri="{FF2B5EF4-FFF2-40B4-BE49-F238E27FC236}">
                  <a16:creationId xmlns:a16="http://schemas.microsoft.com/office/drawing/2014/main" id="{4E601097-ACA3-89FD-9B71-F24337450D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0" name="TextBox 30">
              <a:extLst>
                <a:ext uri="{FF2B5EF4-FFF2-40B4-BE49-F238E27FC236}">
                  <a16:creationId xmlns:a16="http://schemas.microsoft.com/office/drawing/2014/main" id="{8A3E261C-7D22-C3B6-75D2-2384B38CC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258643" y="4689172"/>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887812" y="7138869"/>
            <a:ext cx="849460" cy="756542"/>
            <a:chOff x="0" y="43144"/>
            <a:chExt cx="1132614" cy="1008722"/>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2882419" y="7098722"/>
            <a:ext cx="849460" cy="756542"/>
            <a:chOff x="0" y="43144"/>
            <a:chExt cx="1132614" cy="1008722"/>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6177280" y="7138869"/>
            <a:ext cx="849460" cy="756542"/>
            <a:chOff x="0" y="43144"/>
            <a:chExt cx="1132614" cy="1008722"/>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3" name="Group 94">
            <a:extLst>
              <a:ext uri="{FF2B5EF4-FFF2-40B4-BE49-F238E27FC236}">
                <a16:creationId xmlns:a16="http://schemas.microsoft.com/office/drawing/2014/main" id="{ABB657BA-C226-60EA-292E-F9434A434BD9}"/>
              </a:ext>
            </a:extLst>
          </p:cNvPr>
          <p:cNvGrpSpPr/>
          <p:nvPr/>
        </p:nvGrpSpPr>
        <p:grpSpPr>
          <a:xfrm>
            <a:off x="1678980" y="7229106"/>
            <a:ext cx="693343" cy="544662"/>
            <a:chOff x="0" y="0"/>
            <a:chExt cx="924457" cy="726216"/>
          </a:xfrm>
        </p:grpSpPr>
        <p:sp>
          <p:nvSpPr>
            <p:cNvPr id="224" name="Freeform 95">
              <a:extLst>
                <a:ext uri="{FF2B5EF4-FFF2-40B4-BE49-F238E27FC236}">
                  <a16:creationId xmlns:a16="http://schemas.microsoft.com/office/drawing/2014/main" id="{BE8A6B0B-2EAA-B943-7F4B-72B9936A326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225" name="TextBox 96">
              <a:extLst>
                <a:ext uri="{FF2B5EF4-FFF2-40B4-BE49-F238E27FC236}">
                  <a16:creationId xmlns:a16="http://schemas.microsoft.com/office/drawing/2014/main" id="{3EF4A00E-5193-3F3F-DC8E-F9B782EDFD1D}"/>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26" name="TextBox 97">
              <a:extLst>
                <a:ext uri="{FF2B5EF4-FFF2-40B4-BE49-F238E27FC236}">
                  <a16:creationId xmlns:a16="http://schemas.microsoft.com/office/drawing/2014/main" id="{2D0DACC7-63A0-5B3F-EF20-0D208D01D8A6}"/>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208657" y="7123166"/>
            <a:ext cx="849460" cy="756542"/>
            <a:chOff x="0" y="43144"/>
            <a:chExt cx="1132614" cy="1008722"/>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234" name="Freeform 23">
            <a:extLst>
              <a:ext uri="{FF2B5EF4-FFF2-40B4-BE49-F238E27FC236}">
                <a16:creationId xmlns:a16="http://schemas.microsoft.com/office/drawing/2014/main" id="{3651E50C-7EA6-7EAF-CCA5-28787315D5EE}"/>
              </a:ext>
            </a:extLst>
          </p:cNvPr>
          <p:cNvSpPr/>
          <p:nvPr/>
        </p:nvSpPr>
        <p:spPr>
          <a:xfrm flipH="1">
            <a:off x="2510822" y="4718773"/>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235" name="Freeform 23">
            <a:extLst>
              <a:ext uri="{FF2B5EF4-FFF2-40B4-BE49-F238E27FC236}">
                <a16:creationId xmlns:a16="http://schemas.microsoft.com/office/drawing/2014/main" id="{DDACBE96-615D-4274-CFEC-05E1C7C59BB4}"/>
              </a:ext>
            </a:extLst>
          </p:cNvPr>
          <p:cNvSpPr/>
          <p:nvPr/>
        </p:nvSpPr>
        <p:spPr>
          <a:xfrm flipH="1">
            <a:off x="15685093" y="719354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237" name="Group 7">
            <a:extLst>
              <a:ext uri="{FF2B5EF4-FFF2-40B4-BE49-F238E27FC236}">
                <a16:creationId xmlns:a16="http://schemas.microsoft.com/office/drawing/2014/main" id="{06804FD4-EFF3-46B2-E6E6-76A448DDD797}"/>
              </a:ext>
            </a:extLst>
          </p:cNvPr>
          <p:cNvGrpSpPr/>
          <p:nvPr/>
        </p:nvGrpSpPr>
        <p:grpSpPr>
          <a:xfrm>
            <a:off x="6378869" y="2483471"/>
            <a:ext cx="756541" cy="693274"/>
            <a:chOff x="0" y="184916"/>
            <a:chExt cx="3741232" cy="3636623"/>
          </a:xfrm>
        </p:grpSpPr>
        <p:sp>
          <p:nvSpPr>
            <p:cNvPr id="238" name="Freeform 8">
              <a:extLst>
                <a:ext uri="{FF2B5EF4-FFF2-40B4-BE49-F238E27FC236}">
                  <a16:creationId xmlns:a16="http://schemas.microsoft.com/office/drawing/2014/main" id="{853E0F7E-292F-1478-32FA-88BBEA8F1C99}"/>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239" name="Freeform 9">
              <a:extLst>
                <a:ext uri="{FF2B5EF4-FFF2-40B4-BE49-F238E27FC236}">
                  <a16:creationId xmlns:a16="http://schemas.microsoft.com/office/drawing/2014/main" id="{63CBF338-62FD-FCBF-E49D-6A97598975C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grpSp>
          <p:nvGrpSpPr>
            <p:cNvPr id="240" name="Group 10">
              <a:extLst>
                <a:ext uri="{FF2B5EF4-FFF2-40B4-BE49-F238E27FC236}">
                  <a16:creationId xmlns:a16="http://schemas.microsoft.com/office/drawing/2014/main" id="{4ABD9AC6-7D81-0543-4CDE-FE6D54D8D3EB}"/>
                </a:ext>
              </a:extLst>
            </p:cNvPr>
            <p:cNvGrpSpPr/>
            <p:nvPr/>
          </p:nvGrpSpPr>
          <p:grpSpPr>
            <a:xfrm>
              <a:off x="0" y="1810741"/>
              <a:ext cx="852996" cy="852996"/>
              <a:chOff x="0" y="0"/>
              <a:chExt cx="812800" cy="812800"/>
            </a:xfrm>
          </p:grpSpPr>
          <p:sp>
            <p:nvSpPr>
              <p:cNvPr id="244" name="Freeform 11">
                <a:extLst>
                  <a:ext uri="{FF2B5EF4-FFF2-40B4-BE49-F238E27FC236}">
                    <a16:creationId xmlns:a16="http://schemas.microsoft.com/office/drawing/2014/main" id="{2D89FBA8-E687-AFE5-B32C-0F7497888C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45" name="TextBox 12">
                <a:extLst>
                  <a:ext uri="{FF2B5EF4-FFF2-40B4-BE49-F238E27FC236}">
                    <a16:creationId xmlns:a16="http://schemas.microsoft.com/office/drawing/2014/main" id="{B9F3922A-E7E1-5E66-6FCD-C6A22F81E49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241" name="Group 13">
              <a:extLst>
                <a:ext uri="{FF2B5EF4-FFF2-40B4-BE49-F238E27FC236}">
                  <a16:creationId xmlns:a16="http://schemas.microsoft.com/office/drawing/2014/main" id="{8110A4C9-33BF-94FB-078A-4BAD7FFFBB08}"/>
                </a:ext>
              </a:extLst>
            </p:cNvPr>
            <p:cNvGrpSpPr/>
            <p:nvPr/>
          </p:nvGrpSpPr>
          <p:grpSpPr>
            <a:xfrm>
              <a:off x="2570638" y="270521"/>
              <a:ext cx="583309" cy="583309"/>
              <a:chOff x="0" y="0"/>
              <a:chExt cx="812800" cy="812800"/>
            </a:xfrm>
          </p:grpSpPr>
          <p:sp>
            <p:nvSpPr>
              <p:cNvPr id="242" name="Freeform 14">
                <a:extLst>
                  <a:ext uri="{FF2B5EF4-FFF2-40B4-BE49-F238E27FC236}">
                    <a16:creationId xmlns:a16="http://schemas.microsoft.com/office/drawing/2014/main" id="{9BC87895-C611-C0CC-F5D0-5CD196A1B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43" name="TextBox 15">
                <a:extLst>
                  <a:ext uri="{FF2B5EF4-FFF2-40B4-BE49-F238E27FC236}">
                    <a16:creationId xmlns:a16="http://schemas.microsoft.com/office/drawing/2014/main" id="{6B007E60-F179-75BA-6FFE-657BB68B43D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2" name="Group 39">
            <a:extLst>
              <a:ext uri="{FF2B5EF4-FFF2-40B4-BE49-F238E27FC236}">
                <a16:creationId xmlns:a16="http://schemas.microsoft.com/office/drawing/2014/main" id="{3DD160C6-676F-5D20-CFBE-8CAFD90A3F12}"/>
              </a:ext>
            </a:extLst>
          </p:cNvPr>
          <p:cNvGrpSpPr/>
          <p:nvPr/>
        </p:nvGrpSpPr>
        <p:grpSpPr>
          <a:xfrm>
            <a:off x="1321313" y="4738229"/>
            <a:ext cx="839876" cy="634434"/>
            <a:chOff x="0" y="0"/>
            <a:chExt cx="1119835" cy="845912"/>
          </a:xfrm>
        </p:grpSpPr>
        <p:grpSp>
          <p:nvGrpSpPr>
            <p:cNvPr id="4" name="Group 40">
              <a:extLst>
                <a:ext uri="{FF2B5EF4-FFF2-40B4-BE49-F238E27FC236}">
                  <a16:creationId xmlns:a16="http://schemas.microsoft.com/office/drawing/2014/main" id="{C44543EB-FDC3-8080-28BB-BED058415F18}"/>
                </a:ext>
              </a:extLst>
            </p:cNvPr>
            <p:cNvGrpSpPr/>
            <p:nvPr/>
          </p:nvGrpSpPr>
          <p:grpSpPr>
            <a:xfrm>
              <a:off x="0" y="371470"/>
              <a:ext cx="1119835" cy="474442"/>
              <a:chOff x="0" y="-28575"/>
              <a:chExt cx="831609" cy="352329"/>
            </a:xfrm>
          </p:grpSpPr>
          <p:sp>
            <p:nvSpPr>
              <p:cNvPr id="7" name="Freeform 41">
                <a:extLst>
                  <a:ext uri="{FF2B5EF4-FFF2-40B4-BE49-F238E27FC236}">
                    <a16:creationId xmlns:a16="http://schemas.microsoft.com/office/drawing/2014/main" id="{2231A5F4-0D7C-D63B-5A68-F26A97FAA0EA}"/>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0" name="TextBox 42">
                <a:extLst>
                  <a:ext uri="{FF2B5EF4-FFF2-40B4-BE49-F238E27FC236}">
                    <a16:creationId xmlns:a16="http://schemas.microsoft.com/office/drawing/2014/main" id="{0E4D10B9-AEA2-D5FF-68EC-6CDFAB2B56FE}"/>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5" name="TextBox 43">
              <a:extLst>
                <a:ext uri="{FF2B5EF4-FFF2-40B4-BE49-F238E27FC236}">
                  <a16:creationId xmlns:a16="http://schemas.microsoft.com/office/drawing/2014/main" id="{8C7ED67F-035A-69DB-DE0C-5F23A436DF0D}"/>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6" name="Freeform 44">
              <a:extLst>
                <a:ext uri="{FF2B5EF4-FFF2-40B4-BE49-F238E27FC236}">
                  <a16:creationId xmlns:a16="http://schemas.microsoft.com/office/drawing/2014/main" id="{613C74CF-8045-3C98-4BE8-36032DF76905}"/>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grpSp>
        <p:nvGrpSpPr>
          <p:cNvPr id="20" name="Group 94">
            <a:extLst>
              <a:ext uri="{FF2B5EF4-FFF2-40B4-BE49-F238E27FC236}">
                <a16:creationId xmlns:a16="http://schemas.microsoft.com/office/drawing/2014/main" id="{D3140FE9-0C4E-569B-3F12-56F6C38129BE}"/>
              </a:ext>
            </a:extLst>
          </p:cNvPr>
          <p:cNvGrpSpPr/>
          <p:nvPr/>
        </p:nvGrpSpPr>
        <p:grpSpPr>
          <a:xfrm>
            <a:off x="4772669" y="7229106"/>
            <a:ext cx="693343" cy="544662"/>
            <a:chOff x="0" y="0"/>
            <a:chExt cx="924457" cy="726216"/>
          </a:xfrm>
        </p:grpSpPr>
        <p:sp>
          <p:nvSpPr>
            <p:cNvPr id="21" name="Freeform 95">
              <a:extLst>
                <a:ext uri="{FF2B5EF4-FFF2-40B4-BE49-F238E27FC236}">
                  <a16:creationId xmlns:a16="http://schemas.microsoft.com/office/drawing/2014/main" id="{F353FF78-660A-5882-BC32-C448D700CEC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22" name="TextBox 96">
              <a:extLst>
                <a:ext uri="{FF2B5EF4-FFF2-40B4-BE49-F238E27FC236}">
                  <a16:creationId xmlns:a16="http://schemas.microsoft.com/office/drawing/2014/main" id="{EC88F2F7-B1F5-2B5B-5D7B-846F8EB2858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31" name="TextBox 97">
              <a:extLst>
                <a:ext uri="{FF2B5EF4-FFF2-40B4-BE49-F238E27FC236}">
                  <a16:creationId xmlns:a16="http://schemas.microsoft.com/office/drawing/2014/main" id="{D307F70C-5B8E-5229-656D-D1039DB1071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32" name="Freeform 93">
            <a:extLst>
              <a:ext uri="{FF2B5EF4-FFF2-40B4-BE49-F238E27FC236}">
                <a16:creationId xmlns:a16="http://schemas.microsoft.com/office/drawing/2014/main" id="{E09004B5-D3B6-F9EF-C1BC-3CB0CFEBA6A0}"/>
              </a:ext>
            </a:extLst>
          </p:cNvPr>
          <p:cNvSpPr/>
          <p:nvPr/>
        </p:nvSpPr>
        <p:spPr>
          <a:xfrm>
            <a:off x="8579179" y="7230612"/>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3" name="Freeform 23">
            <a:extLst>
              <a:ext uri="{FF2B5EF4-FFF2-40B4-BE49-F238E27FC236}">
                <a16:creationId xmlns:a16="http://schemas.microsoft.com/office/drawing/2014/main" id="{EF969C79-CD58-9FF3-E0A5-8681940E1EC2}"/>
              </a:ext>
            </a:extLst>
          </p:cNvPr>
          <p:cNvSpPr/>
          <p:nvPr/>
        </p:nvSpPr>
        <p:spPr>
          <a:xfrm flipH="1">
            <a:off x="4554100" y="2594893"/>
            <a:ext cx="374443" cy="539272"/>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4" name="Group 39">
            <a:extLst>
              <a:ext uri="{FF2B5EF4-FFF2-40B4-BE49-F238E27FC236}">
                <a16:creationId xmlns:a16="http://schemas.microsoft.com/office/drawing/2014/main" id="{46EA9402-3257-DB05-B622-21FE91C94E77}"/>
              </a:ext>
            </a:extLst>
          </p:cNvPr>
          <p:cNvGrpSpPr/>
          <p:nvPr/>
        </p:nvGrpSpPr>
        <p:grpSpPr>
          <a:xfrm>
            <a:off x="7664339" y="7150371"/>
            <a:ext cx="839876" cy="634434"/>
            <a:chOff x="0" y="0"/>
            <a:chExt cx="1119835" cy="845912"/>
          </a:xfrm>
        </p:grpSpPr>
        <p:grpSp>
          <p:nvGrpSpPr>
            <p:cNvPr id="35" name="Group 40">
              <a:extLst>
                <a:ext uri="{FF2B5EF4-FFF2-40B4-BE49-F238E27FC236}">
                  <a16:creationId xmlns:a16="http://schemas.microsoft.com/office/drawing/2014/main" id="{C42F8A50-A61C-72DF-C172-053D7692C41F}"/>
                </a:ext>
              </a:extLst>
            </p:cNvPr>
            <p:cNvGrpSpPr/>
            <p:nvPr/>
          </p:nvGrpSpPr>
          <p:grpSpPr>
            <a:xfrm>
              <a:off x="0" y="371470"/>
              <a:ext cx="1119835" cy="474442"/>
              <a:chOff x="0" y="-28575"/>
              <a:chExt cx="831609" cy="352329"/>
            </a:xfrm>
          </p:grpSpPr>
          <p:sp>
            <p:nvSpPr>
              <p:cNvPr id="38" name="Freeform 41">
                <a:extLst>
                  <a:ext uri="{FF2B5EF4-FFF2-40B4-BE49-F238E27FC236}">
                    <a16:creationId xmlns:a16="http://schemas.microsoft.com/office/drawing/2014/main" id="{8DDA3B0F-5556-6D80-6F67-B912C1CA54B5}"/>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45" name="TextBox 42">
                <a:extLst>
                  <a:ext uri="{FF2B5EF4-FFF2-40B4-BE49-F238E27FC236}">
                    <a16:creationId xmlns:a16="http://schemas.microsoft.com/office/drawing/2014/main" id="{F8B3025B-2AF5-3834-7F91-D4C2970CC7D7}"/>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36" name="TextBox 43">
              <a:extLst>
                <a:ext uri="{FF2B5EF4-FFF2-40B4-BE49-F238E27FC236}">
                  <a16:creationId xmlns:a16="http://schemas.microsoft.com/office/drawing/2014/main" id="{97EB0D49-30B6-54DB-C27F-D4988815C7B2}"/>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37" name="Freeform 44">
              <a:extLst>
                <a:ext uri="{FF2B5EF4-FFF2-40B4-BE49-F238E27FC236}">
                  <a16:creationId xmlns:a16="http://schemas.microsoft.com/office/drawing/2014/main" id="{7F590684-2E2C-0BA5-5BAE-CFE361943ED3}"/>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grpSp>
        <p:nvGrpSpPr>
          <p:cNvPr id="46" name="Group 39">
            <a:extLst>
              <a:ext uri="{FF2B5EF4-FFF2-40B4-BE49-F238E27FC236}">
                <a16:creationId xmlns:a16="http://schemas.microsoft.com/office/drawing/2014/main" id="{D989D8E9-8E6E-D813-13F1-D7EE61FC16A5}"/>
              </a:ext>
            </a:extLst>
          </p:cNvPr>
          <p:cNvGrpSpPr/>
          <p:nvPr/>
        </p:nvGrpSpPr>
        <p:grpSpPr>
          <a:xfrm>
            <a:off x="14791504" y="7215627"/>
            <a:ext cx="839876" cy="634434"/>
            <a:chOff x="0" y="0"/>
            <a:chExt cx="1119835" cy="845912"/>
          </a:xfrm>
        </p:grpSpPr>
        <p:grpSp>
          <p:nvGrpSpPr>
            <p:cNvPr id="47" name="Group 40">
              <a:extLst>
                <a:ext uri="{FF2B5EF4-FFF2-40B4-BE49-F238E27FC236}">
                  <a16:creationId xmlns:a16="http://schemas.microsoft.com/office/drawing/2014/main" id="{6605B3C4-1A80-B243-BA7D-F7AFD43DC701}"/>
                </a:ext>
              </a:extLst>
            </p:cNvPr>
            <p:cNvGrpSpPr/>
            <p:nvPr/>
          </p:nvGrpSpPr>
          <p:grpSpPr>
            <a:xfrm>
              <a:off x="0" y="371470"/>
              <a:ext cx="1119835" cy="474442"/>
              <a:chOff x="0" y="-28575"/>
              <a:chExt cx="831609" cy="352329"/>
            </a:xfrm>
          </p:grpSpPr>
          <p:sp>
            <p:nvSpPr>
              <p:cNvPr id="50" name="Freeform 41">
                <a:extLst>
                  <a:ext uri="{FF2B5EF4-FFF2-40B4-BE49-F238E27FC236}">
                    <a16:creationId xmlns:a16="http://schemas.microsoft.com/office/drawing/2014/main" id="{7C2CEF75-FFDB-3125-19E0-A5C4CB547E5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51" name="TextBox 42">
                <a:extLst>
                  <a:ext uri="{FF2B5EF4-FFF2-40B4-BE49-F238E27FC236}">
                    <a16:creationId xmlns:a16="http://schemas.microsoft.com/office/drawing/2014/main" id="{3B2CDB1F-5218-9A33-5EAA-85F3E60C68DB}"/>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48" name="TextBox 43">
              <a:extLst>
                <a:ext uri="{FF2B5EF4-FFF2-40B4-BE49-F238E27FC236}">
                  <a16:creationId xmlns:a16="http://schemas.microsoft.com/office/drawing/2014/main" id="{E8060B30-1FBD-58EC-57BB-A5439279F532}"/>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9" name="Freeform 44">
              <a:extLst>
                <a:ext uri="{FF2B5EF4-FFF2-40B4-BE49-F238E27FC236}">
                  <a16:creationId xmlns:a16="http://schemas.microsoft.com/office/drawing/2014/main" id="{ABEF4526-728D-4721-9306-3E76F829854D}"/>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grpSp>
        <p:nvGrpSpPr>
          <p:cNvPr id="76" name="Group 24">
            <a:extLst>
              <a:ext uri="{FF2B5EF4-FFF2-40B4-BE49-F238E27FC236}">
                <a16:creationId xmlns:a16="http://schemas.microsoft.com/office/drawing/2014/main" id="{C3AADCC5-E80D-EEE2-F456-6DD03B9657B9}"/>
              </a:ext>
            </a:extLst>
          </p:cNvPr>
          <p:cNvGrpSpPr/>
          <p:nvPr/>
        </p:nvGrpSpPr>
        <p:grpSpPr>
          <a:xfrm>
            <a:off x="3609352" y="2537169"/>
            <a:ext cx="796986" cy="539272"/>
            <a:chOff x="0" y="43144"/>
            <a:chExt cx="1132614" cy="1008722"/>
          </a:xfrm>
        </p:grpSpPr>
        <p:grpSp>
          <p:nvGrpSpPr>
            <p:cNvPr id="77" name="Group 25">
              <a:extLst>
                <a:ext uri="{FF2B5EF4-FFF2-40B4-BE49-F238E27FC236}">
                  <a16:creationId xmlns:a16="http://schemas.microsoft.com/office/drawing/2014/main" id="{D012B247-C43F-592B-C54F-DF307457936B}"/>
                </a:ext>
              </a:extLst>
            </p:cNvPr>
            <p:cNvGrpSpPr/>
            <p:nvPr/>
          </p:nvGrpSpPr>
          <p:grpSpPr>
            <a:xfrm>
              <a:off x="0" y="43144"/>
              <a:ext cx="1008722" cy="1008722"/>
              <a:chOff x="0" y="0"/>
              <a:chExt cx="812800" cy="812800"/>
            </a:xfrm>
          </p:grpSpPr>
          <p:sp>
            <p:nvSpPr>
              <p:cNvPr id="82" name="Freeform 26">
                <a:extLst>
                  <a:ext uri="{FF2B5EF4-FFF2-40B4-BE49-F238E27FC236}">
                    <a16:creationId xmlns:a16="http://schemas.microsoft.com/office/drawing/2014/main" id="{B48C253F-BC20-9E76-F05F-559D033E66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3" name="TextBox 27">
                <a:extLst>
                  <a:ext uri="{FF2B5EF4-FFF2-40B4-BE49-F238E27FC236}">
                    <a16:creationId xmlns:a16="http://schemas.microsoft.com/office/drawing/2014/main" id="{EAB84CC0-A847-8E32-6AC9-BF058EC759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8" name="Freeform 28">
              <a:extLst>
                <a:ext uri="{FF2B5EF4-FFF2-40B4-BE49-F238E27FC236}">
                  <a16:creationId xmlns:a16="http://schemas.microsoft.com/office/drawing/2014/main" id="{B2AC8D3D-6A79-2FCC-03CA-ED318960C73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80" name="TextBox 29">
              <a:extLst>
                <a:ext uri="{FF2B5EF4-FFF2-40B4-BE49-F238E27FC236}">
                  <a16:creationId xmlns:a16="http://schemas.microsoft.com/office/drawing/2014/main" id="{820EFCDB-D3E7-1D38-7B4B-ED0EBA97B7B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1" name="TextBox 30">
              <a:extLst>
                <a:ext uri="{FF2B5EF4-FFF2-40B4-BE49-F238E27FC236}">
                  <a16:creationId xmlns:a16="http://schemas.microsoft.com/office/drawing/2014/main" id="{78531E9F-D640-6C9A-F8EC-992CF27F6A2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4" name="Group 24">
            <a:extLst>
              <a:ext uri="{FF2B5EF4-FFF2-40B4-BE49-F238E27FC236}">
                <a16:creationId xmlns:a16="http://schemas.microsoft.com/office/drawing/2014/main" id="{146ED0AE-33EE-10ED-15C1-BEF39CF07733}"/>
              </a:ext>
            </a:extLst>
          </p:cNvPr>
          <p:cNvGrpSpPr/>
          <p:nvPr/>
        </p:nvGrpSpPr>
        <p:grpSpPr>
          <a:xfrm>
            <a:off x="5323874" y="2423499"/>
            <a:ext cx="849460" cy="756542"/>
            <a:chOff x="0" y="43144"/>
            <a:chExt cx="1132614" cy="1008722"/>
          </a:xfrm>
        </p:grpSpPr>
        <p:grpSp>
          <p:nvGrpSpPr>
            <p:cNvPr id="85" name="Group 25">
              <a:extLst>
                <a:ext uri="{FF2B5EF4-FFF2-40B4-BE49-F238E27FC236}">
                  <a16:creationId xmlns:a16="http://schemas.microsoft.com/office/drawing/2014/main" id="{355E9B73-BD56-12C3-A15D-304105DC9B94}"/>
                </a:ext>
              </a:extLst>
            </p:cNvPr>
            <p:cNvGrpSpPr/>
            <p:nvPr/>
          </p:nvGrpSpPr>
          <p:grpSpPr>
            <a:xfrm>
              <a:off x="0" y="43144"/>
              <a:ext cx="1008722" cy="1008722"/>
              <a:chOff x="0" y="0"/>
              <a:chExt cx="812800" cy="812800"/>
            </a:xfrm>
          </p:grpSpPr>
          <p:sp>
            <p:nvSpPr>
              <p:cNvPr id="89" name="Freeform 26">
                <a:extLst>
                  <a:ext uri="{FF2B5EF4-FFF2-40B4-BE49-F238E27FC236}">
                    <a16:creationId xmlns:a16="http://schemas.microsoft.com/office/drawing/2014/main" id="{5D21F326-035D-1800-2AEA-94A1440D4A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0" name="TextBox 27">
                <a:extLst>
                  <a:ext uri="{FF2B5EF4-FFF2-40B4-BE49-F238E27FC236}">
                    <a16:creationId xmlns:a16="http://schemas.microsoft.com/office/drawing/2014/main" id="{D3637391-96D3-AD37-094D-340C09B0884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6" name="Freeform 28">
              <a:extLst>
                <a:ext uri="{FF2B5EF4-FFF2-40B4-BE49-F238E27FC236}">
                  <a16:creationId xmlns:a16="http://schemas.microsoft.com/office/drawing/2014/main" id="{E5F9AE00-691C-D0EA-CE57-51420C5CD76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87" name="TextBox 29">
              <a:extLst>
                <a:ext uri="{FF2B5EF4-FFF2-40B4-BE49-F238E27FC236}">
                  <a16:creationId xmlns:a16="http://schemas.microsoft.com/office/drawing/2014/main" id="{01A17091-D2DB-32D4-BEF8-37213EDD5EE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8" name="TextBox 30">
              <a:extLst>
                <a:ext uri="{FF2B5EF4-FFF2-40B4-BE49-F238E27FC236}">
                  <a16:creationId xmlns:a16="http://schemas.microsoft.com/office/drawing/2014/main" id="{D75B8544-C5F2-981F-4B41-1FB6FC4D475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1" name="Group 24">
            <a:extLst>
              <a:ext uri="{FF2B5EF4-FFF2-40B4-BE49-F238E27FC236}">
                <a16:creationId xmlns:a16="http://schemas.microsoft.com/office/drawing/2014/main" id="{C44F07FF-90A8-1B46-371B-6BBFC6B81B93}"/>
              </a:ext>
            </a:extLst>
          </p:cNvPr>
          <p:cNvGrpSpPr/>
          <p:nvPr/>
        </p:nvGrpSpPr>
        <p:grpSpPr>
          <a:xfrm>
            <a:off x="13008042" y="4689172"/>
            <a:ext cx="849460" cy="756542"/>
            <a:chOff x="0" y="43144"/>
            <a:chExt cx="1132614" cy="1008722"/>
          </a:xfrm>
        </p:grpSpPr>
        <p:grpSp>
          <p:nvGrpSpPr>
            <p:cNvPr id="92" name="Group 25">
              <a:extLst>
                <a:ext uri="{FF2B5EF4-FFF2-40B4-BE49-F238E27FC236}">
                  <a16:creationId xmlns:a16="http://schemas.microsoft.com/office/drawing/2014/main" id="{64520AAF-36E9-A4BF-1A0C-6A90327CD4A9}"/>
                </a:ext>
              </a:extLst>
            </p:cNvPr>
            <p:cNvGrpSpPr/>
            <p:nvPr/>
          </p:nvGrpSpPr>
          <p:grpSpPr>
            <a:xfrm>
              <a:off x="0" y="43144"/>
              <a:ext cx="1008722" cy="1008722"/>
              <a:chOff x="0" y="0"/>
              <a:chExt cx="812800" cy="812800"/>
            </a:xfrm>
          </p:grpSpPr>
          <p:sp>
            <p:nvSpPr>
              <p:cNvPr id="96" name="Freeform 26">
                <a:extLst>
                  <a:ext uri="{FF2B5EF4-FFF2-40B4-BE49-F238E27FC236}">
                    <a16:creationId xmlns:a16="http://schemas.microsoft.com/office/drawing/2014/main" id="{E53C02D6-AA95-B455-F5B3-2F5DB7C1349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7" name="TextBox 27">
                <a:extLst>
                  <a:ext uri="{FF2B5EF4-FFF2-40B4-BE49-F238E27FC236}">
                    <a16:creationId xmlns:a16="http://schemas.microsoft.com/office/drawing/2014/main" id="{032A9CF9-CCB7-B568-02C4-2ABA6BA32E6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3" name="Freeform 28">
              <a:extLst>
                <a:ext uri="{FF2B5EF4-FFF2-40B4-BE49-F238E27FC236}">
                  <a16:creationId xmlns:a16="http://schemas.microsoft.com/office/drawing/2014/main" id="{18E79CA1-0BD4-DAC1-AF98-C28AAEA15A4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94" name="TextBox 29">
              <a:extLst>
                <a:ext uri="{FF2B5EF4-FFF2-40B4-BE49-F238E27FC236}">
                  <a16:creationId xmlns:a16="http://schemas.microsoft.com/office/drawing/2014/main" id="{D9859925-57EB-53D9-F33D-6E5F208CA6A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5" name="TextBox 30">
              <a:extLst>
                <a:ext uri="{FF2B5EF4-FFF2-40B4-BE49-F238E27FC236}">
                  <a16:creationId xmlns:a16="http://schemas.microsoft.com/office/drawing/2014/main" id="{BE927A0D-24E7-B253-0D24-7B2B0814085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4" name="Picture 23">
            <a:extLst>
              <a:ext uri="{FF2B5EF4-FFF2-40B4-BE49-F238E27FC236}">
                <a16:creationId xmlns:a16="http://schemas.microsoft.com/office/drawing/2014/main" id="{A93A2357-9772-5BF5-A9CA-985766422CC3}"/>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6710285" y="1372990"/>
            <a:ext cx="740178" cy="1033458"/>
          </a:xfrm>
          <a:prstGeom prst="rect">
            <a:avLst/>
          </a:prstGeom>
        </p:spPr>
      </p:pic>
      <p:pic>
        <p:nvPicPr>
          <p:cNvPr id="25" name="Picture 24">
            <a:extLst>
              <a:ext uri="{FF2B5EF4-FFF2-40B4-BE49-F238E27FC236}">
                <a16:creationId xmlns:a16="http://schemas.microsoft.com/office/drawing/2014/main" id="{45E1DAFF-F92C-EF41-4FA6-C9A40FC2AD45}"/>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9946669" y="1327388"/>
            <a:ext cx="740178" cy="1033458"/>
          </a:xfrm>
          <a:prstGeom prst="rect">
            <a:avLst/>
          </a:prstGeom>
        </p:spPr>
      </p:pic>
      <p:pic>
        <p:nvPicPr>
          <p:cNvPr id="26" name="Picture 25">
            <a:extLst>
              <a:ext uri="{FF2B5EF4-FFF2-40B4-BE49-F238E27FC236}">
                <a16:creationId xmlns:a16="http://schemas.microsoft.com/office/drawing/2014/main" id="{1599BA29-79F3-E87D-409D-8EADD6BB2BA3}"/>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13100162" y="1390041"/>
            <a:ext cx="740178" cy="1033458"/>
          </a:xfrm>
          <a:prstGeom prst="rect">
            <a:avLst/>
          </a:prstGeom>
        </p:spPr>
      </p:pic>
      <p:pic>
        <p:nvPicPr>
          <p:cNvPr id="27" name="Picture 26">
            <a:extLst>
              <a:ext uri="{FF2B5EF4-FFF2-40B4-BE49-F238E27FC236}">
                <a16:creationId xmlns:a16="http://schemas.microsoft.com/office/drawing/2014/main" id="{C3764A73-5179-0AD5-95BD-6134B5CC8ECC}"/>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26" t="23867" r="38888" b="21518"/>
          <a:stretch>
            <a:fillRect/>
          </a:stretch>
        </p:blipFill>
        <p:spPr>
          <a:xfrm>
            <a:off x="16202173" y="1425590"/>
            <a:ext cx="740178" cy="997909"/>
          </a:xfrm>
          <a:prstGeom prst="rect">
            <a:avLst/>
          </a:prstGeom>
        </p:spPr>
      </p:pic>
      <p:pic>
        <p:nvPicPr>
          <p:cNvPr id="13" name="Picture 12">
            <a:extLst>
              <a:ext uri="{FF2B5EF4-FFF2-40B4-BE49-F238E27FC236}">
                <a16:creationId xmlns:a16="http://schemas.microsoft.com/office/drawing/2014/main" id="{FE10C6F4-243F-768D-111D-4607FBE71E48}"/>
              </a:ext>
            </a:extLst>
          </p:cNvPr>
          <p:cNvPicPr>
            <a:picLocks noChangeAspect="1"/>
          </p:cNvPicPr>
          <p:nvPr/>
        </p:nvPicPr>
        <p:blipFill>
          <a:blip r:embed="rId20"/>
          <a:stretch>
            <a:fillRect/>
          </a:stretch>
        </p:blipFill>
        <p:spPr>
          <a:xfrm>
            <a:off x="4517519" y="4556727"/>
            <a:ext cx="1409758" cy="842725"/>
          </a:xfrm>
          <a:prstGeom prst="rect">
            <a:avLst/>
          </a:prstGeom>
        </p:spPr>
      </p:pic>
      <p:graphicFrame>
        <p:nvGraphicFramePr>
          <p:cNvPr id="8" name="Table 7">
            <a:extLst>
              <a:ext uri="{FF2B5EF4-FFF2-40B4-BE49-F238E27FC236}">
                <a16:creationId xmlns:a16="http://schemas.microsoft.com/office/drawing/2014/main" id="{5014099C-43E5-8EF2-9908-4EF31DEA090C}"/>
              </a:ext>
            </a:extLst>
          </p:cNvPr>
          <p:cNvGraphicFramePr>
            <a:graphicFrameLocks noGrp="1"/>
          </p:cNvGraphicFramePr>
          <p:nvPr>
            <p:extLst>
              <p:ext uri="{D42A27DB-BD31-4B8C-83A1-F6EECF244321}">
                <p14:modId xmlns:p14="http://schemas.microsoft.com/office/powerpoint/2010/main" val="3353365864"/>
              </p:ext>
            </p:extLst>
          </p:nvPr>
        </p:nvGraphicFramePr>
        <p:xfrm>
          <a:off x="1267497" y="7936219"/>
          <a:ext cx="15726335" cy="1047565"/>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2710348431"/>
                    </a:ext>
                  </a:extLst>
                </a:gridCol>
                <a:gridCol w="3145267">
                  <a:extLst>
                    <a:ext uri="{9D8B030D-6E8A-4147-A177-3AD203B41FA5}">
                      <a16:colId xmlns:a16="http://schemas.microsoft.com/office/drawing/2014/main" val="2300537345"/>
                    </a:ext>
                  </a:extLst>
                </a:gridCol>
                <a:gridCol w="3145267">
                  <a:extLst>
                    <a:ext uri="{9D8B030D-6E8A-4147-A177-3AD203B41FA5}">
                      <a16:colId xmlns:a16="http://schemas.microsoft.com/office/drawing/2014/main" val="3484343052"/>
                    </a:ext>
                  </a:extLst>
                </a:gridCol>
                <a:gridCol w="3145267">
                  <a:extLst>
                    <a:ext uri="{9D8B030D-6E8A-4147-A177-3AD203B41FA5}">
                      <a16:colId xmlns:a16="http://schemas.microsoft.com/office/drawing/2014/main" val="4273305348"/>
                    </a:ext>
                  </a:extLst>
                </a:gridCol>
                <a:gridCol w="3145267">
                  <a:extLst>
                    <a:ext uri="{9D8B030D-6E8A-4147-A177-3AD203B41FA5}">
                      <a16:colId xmlns:a16="http://schemas.microsoft.com/office/drawing/2014/main" val="93017442"/>
                    </a:ext>
                  </a:extLst>
                </a:gridCol>
              </a:tblGrid>
              <a:tr h="1047565">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5790175"/>
                  </a:ext>
                </a:extLst>
              </a:tr>
            </a:tbl>
          </a:graphicData>
        </a:graphic>
      </p:graphicFrame>
      <p:sp>
        <p:nvSpPr>
          <p:cNvPr id="14" name="TextBox 13">
            <a:extLst>
              <a:ext uri="{FF2B5EF4-FFF2-40B4-BE49-F238E27FC236}">
                <a16:creationId xmlns:a16="http://schemas.microsoft.com/office/drawing/2014/main" id="{D293BF3C-C5EA-73C8-1BC6-42D9A597FCE6}"/>
              </a:ext>
            </a:extLst>
          </p:cNvPr>
          <p:cNvSpPr txBox="1"/>
          <p:nvPr/>
        </p:nvSpPr>
        <p:spPr>
          <a:xfrm>
            <a:off x="1" y="94327"/>
            <a:ext cx="18286856" cy="584775"/>
          </a:xfrm>
          <a:prstGeom prst="rect">
            <a:avLst/>
          </a:prstGeom>
          <a:noFill/>
        </p:spPr>
        <p:txBody>
          <a:bodyPr wrap="square" rtlCol="0">
            <a:spAutoFit/>
          </a:bodyPr>
          <a:lstStyle/>
          <a:p>
            <a:pPr algn="ctr"/>
            <a:r>
              <a:rPr lang="en-GB" sz="3200" dirty="0">
                <a:solidFill>
                  <a:schemeClr val="bg1"/>
                </a:solidFill>
              </a:rPr>
              <a:t>Week Two Menu Cycle - w/c 13/04/26, 27/04/26 &amp; 18/05/26</a:t>
            </a:r>
          </a:p>
        </p:txBody>
      </p:sp>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white figures&#10;&#10;AI-generated content may be incorrect.">
            <a:extLst>
              <a:ext uri="{FF2B5EF4-FFF2-40B4-BE49-F238E27FC236}">
                <a16:creationId xmlns:a16="http://schemas.microsoft.com/office/drawing/2014/main" id="{AB57BD92-362F-D823-5625-23C04D3D5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a:ln>
            <a:solidFill>
              <a:srgbClr val="A0036C"/>
            </a:solidFill>
          </a:ln>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2150258048"/>
              </p:ext>
            </p:extLst>
          </p:nvPr>
        </p:nvGraphicFramePr>
        <p:xfrm>
          <a:off x="1160337" y="829084"/>
          <a:ext cx="15726335" cy="7357746"/>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3145267">
                  <a:extLst>
                    <a:ext uri="{9D8B030D-6E8A-4147-A177-3AD203B41FA5}">
                      <a16:colId xmlns:a16="http://schemas.microsoft.com/office/drawing/2014/main" val="3704868386"/>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0">
                <a:tc>
                  <a:txBody>
                    <a:bodyPr/>
                    <a:lstStyle/>
                    <a:p>
                      <a:pPr algn="ctr"/>
                      <a:r>
                        <a:rPr lang="en-GB" sz="2800" b="0" dirty="0">
                          <a:solidFill>
                            <a:schemeClr val="bg1"/>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B"/>
                    </a:solidFill>
                  </a:tcPr>
                </a:tc>
                <a:tc>
                  <a:txBody>
                    <a:bodyPr/>
                    <a:lstStyle/>
                    <a:p>
                      <a:pPr algn="ctr"/>
                      <a:r>
                        <a:rPr lang="en-GB" sz="2800" b="0" dirty="0">
                          <a:solidFill>
                            <a:schemeClr val="bg1"/>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B"/>
                    </a:solidFill>
                  </a:tcPr>
                </a:tc>
                <a:tc>
                  <a:txBody>
                    <a:bodyPr/>
                    <a:lstStyle/>
                    <a:p>
                      <a:pPr algn="ctr"/>
                      <a:r>
                        <a:rPr lang="en-GB" sz="2800" b="0" dirty="0">
                          <a:solidFill>
                            <a:schemeClr val="bg1"/>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B"/>
                    </a:solidFill>
                  </a:tcPr>
                </a:tc>
                <a:tc>
                  <a:txBody>
                    <a:bodyPr/>
                    <a:lstStyle/>
                    <a:p>
                      <a:pPr algn="ctr"/>
                      <a:r>
                        <a:rPr lang="en-GB" sz="2800" b="0" dirty="0">
                          <a:solidFill>
                            <a:schemeClr val="bg1"/>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B"/>
                    </a:solidFill>
                  </a:tcPr>
                </a:tc>
                <a:tc>
                  <a:txBody>
                    <a:bodyPr/>
                    <a:lstStyle/>
                    <a:p>
                      <a:pPr algn="ctr"/>
                      <a:r>
                        <a:rPr lang="en-GB" sz="2800" b="0" dirty="0">
                          <a:solidFill>
                            <a:schemeClr val="bg1"/>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36B"/>
                    </a:solidFill>
                  </a:tcPr>
                </a:tc>
                <a:extLst>
                  <a:ext uri="{0D108BD9-81ED-4DB2-BD59-A6C34878D82A}">
                    <a16:rowId xmlns:a16="http://schemas.microsoft.com/office/drawing/2014/main" val="2571604415"/>
                  </a:ext>
                </a:extLst>
              </a:tr>
              <a:tr h="370840">
                <a:tc>
                  <a:txBody>
                    <a:bodyPr/>
                    <a:lstStyle/>
                    <a:p>
                      <a:pPr algn="l">
                        <a:lnSpc>
                          <a:spcPts val="1960"/>
                        </a:lnSpc>
                      </a:pPr>
                      <a:r>
                        <a:rPr lang="en-US" sz="1400" dirty="0">
                          <a:solidFill>
                            <a:srgbClr val="000000"/>
                          </a:solidFill>
                          <a:latin typeface="Canva Sans Bold"/>
                        </a:rPr>
                        <a:t>Tomato Pasta</a:t>
                      </a:r>
                    </a:p>
                    <a:p>
                      <a:pPr algn="l">
                        <a:lnSpc>
                          <a:spcPts val="1960"/>
                        </a:lnSpc>
                      </a:pPr>
                      <a:r>
                        <a:rPr lang="en-GB" sz="1400" dirty="0">
                          <a:latin typeface="Canva Sans" panose="020B0604020202020204" charset="0"/>
                        </a:rPr>
                        <a:t>Pasta Shells with a Homemade Herby Vegetable Tomato Sauce (Lentils, Sweet Potato &amp; Tomato) Suitable for Vegans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Beef Burger with Potato </a:t>
                      </a:r>
                    </a:p>
                    <a:p>
                      <a:pPr algn="l">
                        <a:lnSpc>
                          <a:spcPts val="1960"/>
                        </a:lnSpc>
                      </a:pPr>
                      <a:r>
                        <a:rPr lang="en-US" sz="1400" dirty="0">
                          <a:solidFill>
                            <a:srgbClr val="000000"/>
                          </a:solidFill>
                          <a:latin typeface="Canva Sans Bold"/>
                        </a:rPr>
                        <a:t>Wedges and Rainbow Slaw</a:t>
                      </a:r>
                    </a:p>
                    <a:p>
                      <a:pPr algn="l">
                        <a:lnSpc>
                          <a:spcPts val="1960"/>
                        </a:lnSpc>
                      </a:pPr>
                      <a:r>
                        <a:rPr lang="en-US" sz="1400" dirty="0">
                          <a:solidFill>
                            <a:srgbClr val="000000"/>
                          </a:solidFill>
                          <a:latin typeface="Canva Sans" panose="020B0604020202020204" charset="0"/>
                        </a:rPr>
                        <a:t>Red Tractor Accredited </a:t>
                      </a:r>
                    </a:p>
                    <a:p>
                      <a:pPr algn="l">
                        <a:lnSpc>
                          <a:spcPts val="1960"/>
                        </a:lnSpc>
                      </a:pPr>
                      <a:r>
                        <a:rPr lang="en-US" sz="1400" dirty="0">
                          <a:solidFill>
                            <a:srgbClr val="000000"/>
                          </a:solidFill>
                          <a:latin typeface="Canva Sans" panose="020B0604020202020204" charset="0"/>
                        </a:rPr>
                        <a:t>Beef &amp; Bean Burger served</a:t>
                      </a:r>
                    </a:p>
                    <a:p>
                      <a:pPr algn="l">
                        <a:lnSpc>
                          <a:spcPts val="1960"/>
                        </a:lnSpc>
                      </a:pPr>
                      <a:r>
                        <a:rPr lang="en-US" sz="1400" dirty="0">
                          <a:solidFill>
                            <a:srgbClr val="000000"/>
                          </a:solidFill>
                          <a:latin typeface="Canva Sans" panose="020B0604020202020204" charset="0"/>
                        </a:rPr>
                        <a:t>with Home Baked Potato Wedges and Rainbow Slaw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Roast Chicken, </a:t>
                      </a:r>
                    </a:p>
                    <a:p>
                      <a:pPr algn="l">
                        <a:lnSpc>
                          <a:spcPts val="1960"/>
                        </a:lnSpc>
                      </a:pPr>
                      <a:r>
                        <a:rPr lang="en-US" sz="1400" dirty="0">
                          <a:solidFill>
                            <a:srgbClr val="000000"/>
                          </a:solidFill>
                          <a:latin typeface="Canva Sans Bold"/>
                        </a:rPr>
                        <a:t>Mashed Potato and Gravy</a:t>
                      </a:r>
                    </a:p>
                    <a:p>
                      <a:pPr lvl="0">
                        <a:lnSpc>
                          <a:spcPts val="1960"/>
                        </a:lnSpc>
                        <a:defRPr/>
                      </a:pPr>
                      <a:r>
                        <a:rPr lang="en-US" sz="1400" dirty="0">
                          <a:solidFill>
                            <a:srgbClr val="000000"/>
                          </a:solidFill>
                          <a:latin typeface="Canva Sans" panose="020B0604020202020204" charset="0"/>
                        </a:rPr>
                        <a:t>Red Tractor Accredited </a:t>
                      </a:r>
                    </a:p>
                    <a:p>
                      <a:pPr lvl="0">
                        <a:lnSpc>
                          <a:spcPts val="1960"/>
                        </a:lnSpc>
                        <a:defRPr/>
                      </a:pPr>
                      <a:r>
                        <a:rPr lang="en-US" sz="1400" dirty="0">
                          <a:solidFill>
                            <a:srgbClr val="000000"/>
                          </a:solidFill>
                          <a:latin typeface="Canva Sans" panose="020B0604020202020204" charset="0"/>
                        </a:rPr>
                        <a:t>Chicken Served with                  Homemade Roast Potato and Gluten Free Gravy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Chicken  &amp; Sweetcorn        Meatballs  with Pasta                Shells</a:t>
                      </a:r>
                    </a:p>
                    <a:p>
                      <a:pPr lvl="0">
                        <a:lnSpc>
                          <a:spcPts val="1960"/>
                        </a:lnSpc>
                        <a:defRPr/>
                      </a:pPr>
                      <a:r>
                        <a:rPr lang="en-US" sz="1400" dirty="0">
                          <a:solidFill>
                            <a:srgbClr val="000000"/>
                          </a:solidFill>
                          <a:latin typeface="Canva Sans" panose="020B0604020202020204" charset="0"/>
                        </a:rPr>
                        <a:t>Red Tractor Accredited </a:t>
                      </a:r>
                    </a:p>
                    <a:p>
                      <a:pPr lvl="0">
                        <a:lnSpc>
                          <a:spcPts val="1960"/>
                        </a:lnSpc>
                        <a:defRPr/>
                      </a:pPr>
                      <a:r>
                        <a:rPr lang="en-US" sz="1400" dirty="0">
                          <a:solidFill>
                            <a:srgbClr val="000000"/>
                          </a:solidFill>
                          <a:latin typeface="Canva Sans" panose="020B0604020202020204" charset="0"/>
                        </a:rPr>
                        <a:t>Chicken &amp; sweetcorn in a sauce with Patsa Shells</a:t>
                      </a: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Fishfingers, Chips and </a:t>
                      </a:r>
                    </a:p>
                    <a:p>
                      <a:pPr algn="l">
                        <a:lnSpc>
                          <a:spcPts val="1960"/>
                        </a:lnSpc>
                      </a:pPr>
                      <a:r>
                        <a:rPr lang="en-US" sz="1400" dirty="0">
                          <a:solidFill>
                            <a:srgbClr val="000000"/>
                          </a:solidFill>
                          <a:latin typeface="Canva Sans Bold"/>
                        </a:rPr>
                        <a:t>Tomato Sauce</a:t>
                      </a:r>
                    </a:p>
                    <a:p>
                      <a:pPr marL="0" lvl="0" indent="0" algn="l">
                        <a:lnSpc>
                          <a:spcPts val="1960"/>
                        </a:lnSpc>
                        <a:spcBef>
                          <a:spcPct val="0"/>
                        </a:spcBef>
                      </a:pPr>
                      <a:r>
                        <a:rPr lang="en-US" sz="1400" dirty="0">
                          <a:solidFill>
                            <a:srgbClr val="000000"/>
                          </a:solidFill>
                          <a:latin typeface="Canva Sans"/>
                        </a:rPr>
                        <a:t>Oven Baked Youngs MSC Accredited Pollock </a:t>
                      </a:r>
                    </a:p>
                    <a:p>
                      <a:pPr marL="0" lvl="0" indent="0" algn="l">
                        <a:lnSpc>
                          <a:spcPts val="1960"/>
                        </a:lnSpc>
                        <a:spcBef>
                          <a:spcPct val="0"/>
                        </a:spcBef>
                      </a:pPr>
                      <a:r>
                        <a:rPr lang="en-US" sz="1400" dirty="0">
                          <a:solidFill>
                            <a:srgbClr val="000000"/>
                          </a:solidFill>
                          <a:latin typeface="Canva Sans"/>
                        </a:rPr>
                        <a:t>Fishfingers with Oven Baked Chips &amp; Tomato Ketchup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949154"/>
                  </a:ext>
                </a:extLst>
              </a:tr>
              <a:tr h="370840">
                <a:tc>
                  <a:txBody>
                    <a:bodyPr/>
                    <a:lstStyle/>
                    <a:p>
                      <a:pPr algn="l">
                        <a:lnSpc>
                          <a:spcPts val="1680"/>
                        </a:lnSpc>
                      </a:pPr>
                      <a:r>
                        <a:rPr lang="en-US" sz="1400" b="1" dirty="0">
                          <a:solidFill>
                            <a:srgbClr val="000000"/>
                          </a:solidFill>
                          <a:latin typeface="Canva Sans Bold" panose="020B0604020202020204" charset="0"/>
                        </a:rPr>
                        <a:t>NEW Chinese Vegetable Noodles</a:t>
                      </a:r>
                    </a:p>
                    <a:p>
                      <a:pPr>
                        <a:lnSpc>
                          <a:spcPts val="1680"/>
                        </a:lnSpc>
                      </a:pPr>
                      <a:r>
                        <a:rPr lang="en-GB" sz="1400" b="0" dirty="0">
                          <a:latin typeface="Canva Sans" panose="020B0604020202020204" charset="0"/>
                        </a:rPr>
                        <a:t>Egg Noodles served with Stir-Fried Vegetables (Carrots, Red Onion, Mixed Peppers, Courgette, Broccoli and Beans) in a Homemade Soy &amp; </a:t>
                      </a:r>
                    </a:p>
                    <a:p>
                      <a:pPr>
                        <a:lnSpc>
                          <a:spcPts val="1680"/>
                        </a:lnSpc>
                      </a:pPr>
                      <a:r>
                        <a:rPr lang="en-GB" sz="1400" b="0" dirty="0">
                          <a:latin typeface="Canva Sans" panose="020B0604020202020204" charset="0"/>
                        </a:rPr>
                        <a:t>Garlic Sauce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Vegan Bean Burger Bean </a:t>
                      </a:r>
                    </a:p>
                    <a:p>
                      <a:pPr algn="l">
                        <a:lnSpc>
                          <a:spcPts val="1960"/>
                        </a:lnSpc>
                      </a:pPr>
                      <a:r>
                        <a:rPr lang="en-US" sz="1400" dirty="0">
                          <a:solidFill>
                            <a:srgbClr val="000000"/>
                          </a:solidFill>
                          <a:latin typeface="Canva Sans" panose="020B0604020202020204" charset="0"/>
                        </a:rPr>
                        <a:t>Vegan bean burger served with Home Baked Potato Wedges and Rainbow Slaw (Red Cabbage, White Cabbage, </a:t>
                      </a:r>
                    </a:p>
                    <a:p>
                      <a:pPr algn="l">
                        <a:lnSpc>
                          <a:spcPts val="1960"/>
                        </a:lnSpc>
                      </a:pPr>
                      <a:r>
                        <a:rPr lang="en-US" sz="1400" dirty="0">
                          <a:solidFill>
                            <a:srgbClr val="000000"/>
                          </a:solidFill>
                          <a:latin typeface="Canva Sans" panose="020B0604020202020204" charset="0"/>
                        </a:rPr>
                        <a:t>Carrots, Onions)                       Suitable for Vegans</a:t>
                      </a:r>
                      <a:endParaRPr lang="en-GB" sz="1400" dirty="0">
                        <a:latin typeface="Canva Sans"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Vegetable Loaf with Roast Potato and Gravy</a:t>
                      </a:r>
                    </a:p>
                    <a:p>
                      <a:pPr lvl="0">
                        <a:lnSpc>
                          <a:spcPts val="1960"/>
                        </a:lnSpc>
                        <a:defRPr/>
                      </a:pPr>
                      <a:r>
                        <a:rPr lang="en-US" sz="1400" dirty="0">
                          <a:solidFill>
                            <a:srgbClr val="000000"/>
                          </a:solidFill>
                          <a:latin typeface="Canva Sans" panose="020B0604020202020204" charset="0"/>
                        </a:rPr>
                        <a:t>Homemade Vegetable Soya Loaf (Lentils, Soya Mince, Onion, Courgette, Carrot) Served with Homemade Roast </a:t>
                      </a:r>
                    </a:p>
                    <a:p>
                      <a:pPr lvl="0">
                        <a:lnSpc>
                          <a:spcPts val="1960"/>
                        </a:lnSpc>
                        <a:defRPr/>
                      </a:pPr>
                      <a:r>
                        <a:rPr lang="en-US" sz="1400" dirty="0">
                          <a:solidFill>
                            <a:srgbClr val="000000"/>
                          </a:solidFill>
                          <a:latin typeface="Canva Sans" panose="020B0604020202020204" charset="0"/>
                        </a:rPr>
                        <a:t>Potato and </a:t>
                      </a:r>
                    </a:p>
                    <a:p>
                      <a:pPr lvl="0">
                        <a:lnSpc>
                          <a:spcPts val="1960"/>
                        </a:lnSpc>
                        <a:defRPr/>
                      </a:pPr>
                      <a:r>
                        <a:rPr lang="en-US" sz="1400" dirty="0">
                          <a:solidFill>
                            <a:srgbClr val="000000"/>
                          </a:solidFill>
                          <a:latin typeface="Canva Sans" panose="020B0604020202020204" charset="0"/>
                        </a:rPr>
                        <a:t>Vegan Gravy</a:t>
                      </a:r>
                      <a:endParaRPr lang="en-GB" sz="1400" dirty="0">
                        <a:latin typeface="Canva Sans"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All Day Vegetarian Breakfast</a:t>
                      </a:r>
                      <a:endParaRPr lang="en-US" sz="14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nva Sans" panose="020B0604020202020204" charset="0"/>
                        </a:rPr>
                        <a:t>Forest Green Kitchen Vegan Pea Protein Sausage Served with a Slice of Omelette, Baked Beans and Mini Hash Browns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nva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nva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nva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nva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nva Sans"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Vegan Cowboy Sausage and Bean Hotpot</a:t>
                      </a:r>
                      <a:endParaRPr lang="en-US" sz="1400" dirty="0">
                        <a:solidFill>
                          <a:srgbClr val="000000"/>
                        </a:solidFill>
                        <a:latin typeface="Canva Sans"/>
                      </a:endParaRPr>
                    </a:p>
                    <a:p>
                      <a:pPr algn="l">
                        <a:lnSpc>
                          <a:spcPts val="1960"/>
                        </a:lnSpc>
                      </a:pPr>
                      <a:r>
                        <a:rPr lang="en-GB" sz="1400" dirty="0">
                          <a:latin typeface="Canva Sans" panose="020B0604020202020204" charset="0"/>
                        </a:rPr>
                        <a:t>Kitchen Plant Sausages in a Tomato &amp; Baked Bean Sauce Topped with Sliced Potato Suitable for Vegans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3764832"/>
                  </a:ext>
                </a:extLst>
              </a:tr>
              <a:tr h="370840">
                <a:tc gridSpan="5">
                  <a:txBody>
                    <a:bodyPr/>
                    <a:lstStyle/>
                    <a:p>
                      <a:pPr algn="ctr">
                        <a:lnSpc>
                          <a:spcPts val="1960"/>
                        </a:lnSpc>
                      </a:pPr>
                      <a:r>
                        <a:rPr lang="en-US" sz="1600" b="1" dirty="0">
                          <a:solidFill>
                            <a:srgbClr val="000000"/>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600" b="1" dirty="0">
                          <a:solidFill>
                            <a:srgbClr val="000000"/>
                          </a:solidFill>
                          <a:latin typeface="Canva Sans"/>
                        </a:rPr>
                        <a:t>We also serve a daily salad selection for pupils to help themselves to. </a:t>
                      </a:r>
                    </a:p>
                    <a:p>
                      <a:pPr marL="0" lvl="0" indent="0" algn="ctr">
                        <a:lnSpc>
                          <a:spcPts val="1960"/>
                        </a:lnSpc>
                        <a:spcBef>
                          <a:spcPct val="0"/>
                        </a:spcBef>
                      </a:pPr>
                      <a:endParaRPr lang="en-US" sz="1600" b="1" dirty="0">
                        <a:solidFill>
                          <a:srgbClr val="000000"/>
                        </a:solidFill>
                        <a:latin typeface="Canva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Bold"/>
                        </a:rPr>
                        <a:t>Pineapple Upside Down Cake </a:t>
                      </a:r>
                    </a:p>
                    <a:p>
                      <a:r>
                        <a:rPr lang="en-GB" sz="1400" dirty="0">
                          <a:latin typeface="Canva Sans" panose="020B0604020202020204" charset="0"/>
                        </a:rPr>
                        <a:t>Homemade Vanilla Sponge Cake with a Base Layer of Pineapple Pieces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Chocolate Apple Sponge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panose="020B0604020202020204" charset="0"/>
                        </a:rPr>
                        <a:t>Homemade chocolate &amp; apple sponge Suitable for Vegans</a:t>
                      </a:r>
                      <a:endParaRPr lang="en-US" sz="1400" dirty="0">
                        <a:solidFill>
                          <a:srgbClr val="000000"/>
                        </a:solidFill>
                        <a:latin typeface="Canva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Orange Cookie</a:t>
                      </a:r>
                    </a:p>
                    <a:p>
                      <a:pPr algn="l">
                        <a:lnSpc>
                          <a:spcPts val="1960"/>
                        </a:lnSpc>
                      </a:pPr>
                      <a:r>
                        <a:rPr lang="en-US" sz="1400" dirty="0">
                          <a:solidFill>
                            <a:srgbClr val="000000"/>
                          </a:solidFill>
                          <a:latin typeface="Canva Sans" panose="020B0604020202020204" charset="0"/>
                        </a:rPr>
                        <a:t>Homemade orange cookie Suitable for Vegans</a:t>
                      </a:r>
                      <a:endParaRPr lang="en-US" sz="1400" dirty="0">
                        <a:solidFill>
                          <a:srgbClr val="000000"/>
                        </a:solidFill>
                        <a:latin typeface="Canva Sans 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Strawberry and Apple Crumble with Custard</a:t>
                      </a:r>
                      <a:endParaRPr lang="en-US" sz="14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Canva Sans" panose="020B0604020202020204" charset="0"/>
                        </a:rPr>
                        <a:t>Homemade Strawberry &amp; Apple Crumble with an Oaty Topping, Served with Custard </a:t>
                      </a:r>
                      <a:endParaRPr lang="en-GB" sz="1400" dirty="0"/>
                    </a:p>
                    <a:p>
                      <a:endParaRPr lang="en-GB" sz="1400" dirty="0"/>
                    </a:p>
                    <a:p>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960"/>
                        </a:lnSpc>
                      </a:pPr>
                      <a:r>
                        <a:rPr lang="en-US" sz="1400" dirty="0">
                          <a:solidFill>
                            <a:srgbClr val="000000"/>
                          </a:solidFill>
                          <a:latin typeface="Canva Sans Bold"/>
                        </a:rPr>
                        <a:t>Vanilla Shortbread</a:t>
                      </a:r>
                    </a:p>
                    <a:p>
                      <a:pPr marL="0" lvl="0" indent="0" algn="l">
                        <a:lnSpc>
                          <a:spcPts val="1960"/>
                        </a:lnSpc>
                        <a:spcBef>
                          <a:spcPct val="0"/>
                        </a:spcBef>
                      </a:pPr>
                      <a:r>
                        <a:rPr lang="en-US" sz="1400" dirty="0">
                          <a:solidFill>
                            <a:srgbClr val="000000"/>
                          </a:solidFill>
                          <a:latin typeface="Canva Sans"/>
                        </a:rPr>
                        <a:t>Homemade Vanilla Flavoured Shortbread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3234578"/>
                  </a:ext>
                </a:extLst>
              </a:tr>
            </a:tbl>
          </a:graphicData>
        </a:graphic>
      </p:graphicFrame>
      <p:sp>
        <p:nvSpPr>
          <p:cNvPr id="23" name="Freeform 23"/>
          <p:cNvSpPr/>
          <p:nvPr/>
        </p:nvSpPr>
        <p:spPr>
          <a:xfrm flipH="1">
            <a:off x="12280506" y="2664009"/>
            <a:ext cx="365048" cy="445170"/>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nvGrpSpPr>
          <p:cNvPr id="24" name="Group 24"/>
          <p:cNvGrpSpPr/>
          <p:nvPr/>
        </p:nvGrpSpPr>
        <p:grpSpPr>
          <a:xfrm>
            <a:off x="3287528" y="2596652"/>
            <a:ext cx="770710" cy="615356"/>
            <a:chOff x="0" y="43144"/>
            <a:chExt cx="1132614" cy="1008722"/>
          </a:xfrm>
        </p:grpSpPr>
        <p:grpSp>
          <p:nvGrpSpPr>
            <p:cNvPr id="25" name="Group 25"/>
            <p:cNvGrpSpPr/>
            <p:nvPr/>
          </p:nvGrpSpPr>
          <p:grpSpPr>
            <a:xfrm>
              <a:off x="0" y="43144"/>
              <a:ext cx="1008722" cy="100872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7" name="TextBox 27"/>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8" name="Freeform 28"/>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9" name="TextBox 29"/>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0" name="TextBox 30"/>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9" name="Group 39"/>
          <p:cNvGrpSpPr/>
          <p:nvPr/>
        </p:nvGrpSpPr>
        <p:grpSpPr>
          <a:xfrm>
            <a:off x="6313911" y="4646752"/>
            <a:ext cx="839876" cy="634434"/>
            <a:chOff x="0" y="0"/>
            <a:chExt cx="1119835" cy="845912"/>
          </a:xfrm>
        </p:grpSpPr>
        <p:grpSp>
          <p:nvGrpSpPr>
            <p:cNvPr id="40" name="Group 40"/>
            <p:cNvGrpSpPr/>
            <p:nvPr/>
          </p:nvGrpSpPr>
          <p:grpSpPr>
            <a:xfrm>
              <a:off x="0" y="371470"/>
              <a:ext cx="1119835" cy="474442"/>
              <a:chOff x="0" y="-28575"/>
              <a:chExt cx="831609" cy="352329"/>
            </a:xfrm>
          </p:grpSpPr>
          <p:sp>
            <p:nvSpPr>
              <p:cNvPr id="41" name="Freeform 41"/>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42" name="TextBox 42"/>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43" name="TextBox 43"/>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4" name="Freeform 44"/>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grpSp>
        <p:nvGrpSpPr>
          <p:cNvPr id="111" name="Group 39">
            <a:extLst>
              <a:ext uri="{FF2B5EF4-FFF2-40B4-BE49-F238E27FC236}">
                <a16:creationId xmlns:a16="http://schemas.microsoft.com/office/drawing/2014/main" id="{31E0A883-8213-477A-1009-A56A247BE51B}"/>
              </a:ext>
            </a:extLst>
          </p:cNvPr>
          <p:cNvGrpSpPr/>
          <p:nvPr/>
        </p:nvGrpSpPr>
        <p:grpSpPr>
          <a:xfrm>
            <a:off x="8662997" y="4688081"/>
            <a:ext cx="839876" cy="634434"/>
            <a:chOff x="0" y="0"/>
            <a:chExt cx="1119835" cy="845912"/>
          </a:xfrm>
        </p:grpSpPr>
        <p:grpSp>
          <p:nvGrpSpPr>
            <p:cNvPr id="112" name="Group 40">
              <a:extLst>
                <a:ext uri="{FF2B5EF4-FFF2-40B4-BE49-F238E27FC236}">
                  <a16:creationId xmlns:a16="http://schemas.microsoft.com/office/drawing/2014/main" id="{DE5E384E-C096-435A-26E8-F9B5E495F582}"/>
                </a:ext>
              </a:extLst>
            </p:cNvPr>
            <p:cNvGrpSpPr/>
            <p:nvPr/>
          </p:nvGrpSpPr>
          <p:grpSpPr>
            <a:xfrm>
              <a:off x="0" y="371470"/>
              <a:ext cx="1119835" cy="474442"/>
              <a:chOff x="0" y="-28575"/>
              <a:chExt cx="831609" cy="352329"/>
            </a:xfrm>
          </p:grpSpPr>
          <p:sp>
            <p:nvSpPr>
              <p:cNvPr id="115" name="Freeform 41">
                <a:extLst>
                  <a:ext uri="{FF2B5EF4-FFF2-40B4-BE49-F238E27FC236}">
                    <a16:creationId xmlns:a16="http://schemas.microsoft.com/office/drawing/2014/main" id="{DAE4E6F1-4A15-496C-4D17-0B15F16663C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16" name="TextBox 42">
                <a:extLst>
                  <a:ext uri="{FF2B5EF4-FFF2-40B4-BE49-F238E27FC236}">
                    <a16:creationId xmlns:a16="http://schemas.microsoft.com/office/drawing/2014/main" id="{0CB026FC-7AFF-96DF-F89C-0FEAD4370868}"/>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113" name="TextBox 43">
              <a:extLst>
                <a:ext uri="{FF2B5EF4-FFF2-40B4-BE49-F238E27FC236}">
                  <a16:creationId xmlns:a16="http://schemas.microsoft.com/office/drawing/2014/main" id="{9B6C0605-6388-BFD0-F88B-BF7556AF3364}"/>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14" name="Freeform 44">
              <a:extLst>
                <a:ext uri="{FF2B5EF4-FFF2-40B4-BE49-F238E27FC236}">
                  <a16:creationId xmlns:a16="http://schemas.microsoft.com/office/drawing/2014/main" id="{06AF3C7F-90D6-8D4C-C0E9-BE81F1FF38FA}"/>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sp>
        <p:nvSpPr>
          <p:cNvPr id="123" name="Freeform 93">
            <a:extLst>
              <a:ext uri="{FF2B5EF4-FFF2-40B4-BE49-F238E27FC236}">
                <a16:creationId xmlns:a16="http://schemas.microsoft.com/office/drawing/2014/main" id="{618E5F8B-5809-8CDB-D1DB-00C6FC3F5156}"/>
              </a:ext>
            </a:extLst>
          </p:cNvPr>
          <p:cNvSpPr/>
          <p:nvPr/>
        </p:nvSpPr>
        <p:spPr>
          <a:xfrm>
            <a:off x="9081329" y="7489707"/>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nvGrpSpPr>
          <p:cNvPr id="124" name="Group 94">
            <a:extLst>
              <a:ext uri="{FF2B5EF4-FFF2-40B4-BE49-F238E27FC236}">
                <a16:creationId xmlns:a16="http://schemas.microsoft.com/office/drawing/2014/main" id="{12260D82-3F48-D31E-267E-AF124FF02D14}"/>
              </a:ext>
            </a:extLst>
          </p:cNvPr>
          <p:cNvGrpSpPr/>
          <p:nvPr/>
        </p:nvGrpSpPr>
        <p:grpSpPr>
          <a:xfrm>
            <a:off x="8313966" y="7503905"/>
            <a:ext cx="693343" cy="544662"/>
            <a:chOff x="0" y="0"/>
            <a:chExt cx="924457" cy="726216"/>
          </a:xfrm>
        </p:grpSpPr>
        <p:sp>
          <p:nvSpPr>
            <p:cNvPr id="125" name="Freeform 95">
              <a:extLst>
                <a:ext uri="{FF2B5EF4-FFF2-40B4-BE49-F238E27FC236}">
                  <a16:creationId xmlns:a16="http://schemas.microsoft.com/office/drawing/2014/main" id="{D53F6737-6A9F-0B91-273C-5CDBAC974D01}"/>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26" name="TextBox 96">
              <a:extLst>
                <a:ext uri="{FF2B5EF4-FFF2-40B4-BE49-F238E27FC236}">
                  <a16:creationId xmlns:a16="http://schemas.microsoft.com/office/drawing/2014/main" id="{E15186F2-A164-9633-7BBC-12E897A6861C}"/>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7" name="TextBox 97">
              <a:extLst>
                <a:ext uri="{FF2B5EF4-FFF2-40B4-BE49-F238E27FC236}">
                  <a16:creationId xmlns:a16="http://schemas.microsoft.com/office/drawing/2014/main" id="{34891175-1D8B-980C-3A9B-AE8605C7A509}"/>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29" name="Group 94">
            <a:extLst>
              <a:ext uri="{FF2B5EF4-FFF2-40B4-BE49-F238E27FC236}">
                <a16:creationId xmlns:a16="http://schemas.microsoft.com/office/drawing/2014/main" id="{ABA3B5A1-6F17-FC9E-5191-3429C0FC8032}"/>
              </a:ext>
            </a:extLst>
          </p:cNvPr>
          <p:cNvGrpSpPr/>
          <p:nvPr/>
        </p:nvGrpSpPr>
        <p:grpSpPr>
          <a:xfrm>
            <a:off x="11294670" y="7578223"/>
            <a:ext cx="693343" cy="544662"/>
            <a:chOff x="0" y="0"/>
            <a:chExt cx="924457" cy="726216"/>
          </a:xfrm>
        </p:grpSpPr>
        <p:sp>
          <p:nvSpPr>
            <p:cNvPr id="130" name="Freeform 95">
              <a:extLst>
                <a:ext uri="{FF2B5EF4-FFF2-40B4-BE49-F238E27FC236}">
                  <a16:creationId xmlns:a16="http://schemas.microsoft.com/office/drawing/2014/main" id="{D0664790-8C12-28B5-18F4-D816DF0E87B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31" name="TextBox 96">
              <a:extLst>
                <a:ext uri="{FF2B5EF4-FFF2-40B4-BE49-F238E27FC236}">
                  <a16:creationId xmlns:a16="http://schemas.microsoft.com/office/drawing/2014/main" id="{F80410F2-448C-F630-F62A-77A58DA0C87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2" name="TextBox 97">
              <a:extLst>
                <a:ext uri="{FF2B5EF4-FFF2-40B4-BE49-F238E27FC236}">
                  <a16:creationId xmlns:a16="http://schemas.microsoft.com/office/drawing/2014/main" id="{3616A99F-9AF4-46C3-4F9A-8E1A5F4DBEA3}"/>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34" name="Group 94">
            <a:extLst>
              <a:ext uri="{FF2B5EF4-FFF2-40B4-BE49-F238E27FC236}">
                <a16:creationId xmlns:a16="http://schemas.microsoft.com/office/drawing/2014/main" id="{CA4ED873-73E2-794F-E670-1347FF332895}"/>
              </a:ext>
            </a:extLst>
          </p:cNvPr>
          <p:cNvGrpSpPr/>
          <p:nvPr/>
        </p:nvGrpSpPr>
        <p:grpSpPr>
          <a:xfrm>
            <a:off x="14826927" y="7528544"/>
            <a:ext cx="693343" cy="544662"/>
            <a:chOff x="0" y="0"/>
            <a:chExt cx="924457"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2" name="Group 24">
            <a:extLst>
              <a:ext uri="{FF2B5EF4-FFF2-40B4-BE49-F238E27FC236}">
                <a16:creationId xmlns:a16="http://schemas.microsoft.com/office/drawing/2014/main" id="{40D9E17A-BCBA-C0AD-7B80-1F0D3B54ED75}"/>
              </a:ext>
            </a:extLst>
          </p:cNvPr>
          <p:cNvGrpSpPr/>
          <p:nvPr/>
        </p:nvGrpSpPr>
        <p:grpSpPr>
          <a:xfrm>
            <a:off x="12961418" y="2631399"/>
            <a:ext cx="682506" cy="54699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259774" y="4636432"/>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694727" y="7397964"/>
            <a:ext cx="849460" cy="756542"/>
            <a:chOff x="0" y="43144"/>
            <a:chExt cx="1132614" cy="1008722"/>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2755433" y="7378748"/>
            <a:ext cx="849460" cy="756542"/>
            <a:chOff x="0" y="43144"/>
            <a:chExt cx="1132614" cy="1008722"/>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5790595" y="7346794"/>
            <a:ext cx="849460" cy="756542"/>
            <a:chOff x="0" y="43144"/>
            <a:chExt cx="1132614" cy="1008722"/>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222" name="Freeform 93">
            <a:extLst>
              <a:ext uri="{FF2B5EF4-FFF2-40B4-BE49-F238E27FC236}">
                <a16:creationId xmlns:a16="http://schemas.microsoft.com/office/drawing/2014/main" id="{A3F955B8-AB2B-7F59-DF1A-6DC191CFE2CD}"/>
              </a:ext>
            </a:extLst>
          </p:cNvPr>
          <p:cNvSpPr/>
          <p:nvPr/>
        </p:nvSpPr>
        <p:spPr>
          <a:xfrm>
            <a:off x="1402067" y="7417232"/>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nvGrpSpPr>
          <p:cNvPr id="223" name="Group 94">
            <a:extLst>
              <a:ext uri="{FF2B5EF4-FFF2-40B4-BE49-F238E27FC236}">
                <a16:creationId xmlns:a16="http://schemas.microsoft.com/office/drawing/2014/main" id="{ABB657BA-C226-60EA-292E-F9434A434BD9}"/>
              </a:ext>
            </a:extLst>
          </p:cNvPr>
          <p:cNvGrpSpPr/>
          <p:nvPr/>
        </p:nvGrpSpPr>
        <p:grpSpPr>
          <a:xfrm>
            <a:off x="2172169" y="7461019"/>
            <a:ext cx="693343" cy="544662"/>
            <a:chOff x="0" y="0"/>
            <a:chExt cx="924457" cy="726216"/>
          </a:xfrm>
        </p:grpSpPr>
        <p:sp>
          <p:nvSpPr>
            <p:cNvPr id="224" name="Freeform 95">
              <a:extLst>
                <a:ext uri="{FF2B5EF4-FFF2-40B4-BE49-F238E27FC236}">
                  <a16:creationId xmlns:a16="http://schemas.microsoft.com/office/drawing/2014/main" id="{BE8A6B0B-2EAA-B943-7F4B-72B9936A326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225" name="TextBox 96">
              <a:extLst>
                <a:ext uri="{FF2B5EF4-FFF2-40B4-BE49-F238E27FC236}">
                  <a16:creationId xmlns:a16="http://schemas.microsoft.com/office/drawing/2014/main" id="{3EF4A00E-5193-3F3F-DC8E-F9B782EDFD1D}"/>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26" name="TextBox 97">
              <a:extLst>
                <a:ext uri="{FF2B5EF4-FFF2-40B4-BE49-F238E27FC236}">
                  <a16:creationId xmlns:a16="http://schemas.microsoft.com/office/drawing/2014/main" id="{2D0DACC7-63A0-5B3F-EF20-0D208D01D8A6}"/>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162124" y="7320543"/>
            <a:ext cx="849460" cy="756542"/>
            <a:chOff x="0" y="43144"/>
            <a:chExt cx="1132614" cy="1008722"/>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234" name="Freeform 23">
            <a:extLst>
              <a:ext uri="{FF2B5EF4-FFF2-40B4-BE49-F238E27FC236}">
                <a16:creationId xmlns:a16="http://schemas.microsoft.com/office/drawing/2014/main" id="{3651E50C-7EA6-7EAF-CCA5-28787315D5EE}"/>
              </a:ext>
            </a:extLst>
          </p:cNvPr>
          <p:cNvSpPr/>
          <p:nvPr/>
        </p:nvSpPr>
        <p:spPr>
          <a:xfrm flipH="1">
            <a:off x="12201347" y="7473440"/>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nvGrpSpPr>
          <p:cNvPr id="237" name="Group 7">
            <a:extLst>
              <a:ext uri="{FF2B5EF4-FFF2-40B4-BE49-F238E27FC236}">
                <a16:creationId xmlns:a16="http://schemas.microsoft.com/office/drawing/2014/main" id="{06804FD4-EFF3-46B2-E6E6-76A448DDD797}"/>
              </a:ext>
            </a:extLst>
          </p:cNvPr>
          <p:cNvGrpSpPr/>
          <p:nvPr/>
        </p:nvGrpSpPr>
        <p:grpSpPr>
          <a:xfrm>
            <a:off x="6333863" y="2660591"/>
            <a:ext cx="573488" cy="531444"/>
            <a:chOff x="0" y="184916"/>
            <a:chExt cx="3741232" cy="3636623"/>
          </a:xfrm>
        </p:grpSpPr>
        <p:sp>
          <p:nvSpPr>
            <p:cNvPr id="238" name="Freeform 8">
              <a:extLst>
                <a:ext uri="{FF2B5EF4-FFF2-40B4-BE49-F238E27FC236}">
                  <a16:creationId xmlns:a16="http://schemas.microsoft.com/office/drawing/2014/main" id="{853E0F7E-292F-1478-32FA-88BBEA8F1C99}"/>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239" name="Freeform 9">
              <a:extLst>
                <a:ext uri="{FF2B5EF4-FFF2-40B4-BE49-F238E27FC236}">
                  <a16:creationId xmlns:a16="http://schemas.microsoft.com/office/drawing/2014/main" id="{63CBF338-62FD-FCBF-E49D-6A97598975C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grpSp>
          <p:nvGrpSpPr>
            <p:cNvPr id="240" name="Group 10">
              <a:extLst>
                <a:ext uri="{FF2B5EF4-FFF2-40B4-BE49-F238E27FC236}">
                  <a16:creationId xmlns:a16="http://schemas.microsoft.com/office/drawing/2014/main" id="{4ABD9AC6-7D81-0543-4CDE-FE6D54D8D3EB}"/>
                </a:ext>
              </a:extLst>
            </p:cNvPr>
            <p:cNvGrpSpPr/>
            <p:nvPr/>
          </p:nvGrpSpPr>
          <p:grpSpPr>
            <a:xfrm>
              <a:off x="0" y="1810741"/>
              <a:ext cx="852996" cy="852996"/>
              <a:chOff x="0" y="0"/>
              <a:chExt cx="812800" cy="812800"/>
            </a:xfrm>
          </p:grpSpPr>
          <p:sp>
            <p:nvSpPr>
              <p:cNvPr id="244" name="Freeform 11">
                <a:extLst>
                  <a:ext uri="{FF2B5EF4-FFF2-40B4-BE49-F238E27FC236}">
                    <a16:creationId xmlns:a16="http://schemas.microsoft.com/office/drawing/2014/main" id="{2D89FBA8-E687-AFE5-B32C-0F7497888C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45" name="TextBox 12">
                <a:extLst>
                  <a:ext uri="{FF2B5EF4-FFF2-40B4-BE49-F238E27FC236}">
                    <a16:creationId xmlns:a16="http://schemas.microsoft.com/office/drawing/2014/main" id="{B9F3922A-E7E1-5E66-6FCD-C6A22F81E49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241" name="Group 13">
              <a:extLst>
                <a:ext uri="{FF2B5EF4-FFF2-40B4-BE49-F238E27FC236}">
                  <a16:creationId xmlns:a16="http://schemas.microsoft.com/office/drawing/2014/main" id="{8110A4C9-33BF-94FB-078A-4BAD7FFFBB08}"/>
                </a:ext>
              </a:extLst>
            </p:cNvPr>
            <p:cNvGrpSpPr/>
            <p:nvPr/>
          </p:nvGrpSpPr>
          <p:grpSpPr>
            <a:xfrm>
              <a:off x="2570638" y="270521"/>
              <a:ext cx="583309" cy="583309"/>
              <a:chOff x="0" y="0"/>
              <a:chExt cx="812800" cy="812800"/>
            </a:xfrm>
          </p:grpSpPr>
          <p:sp>
            <p:nvSpPr>
              <p:cNvPr id="242" name="Freeform 14">
                <a:extLst>
                  <a:ext uri="{FF2B5EF4-FFF2-40B4-BE49-F238E27FC236}">
                    <a16:creationId xmlns:a16="http://schemas.microsoft.com/office/drawing/2014/main" id="{9BC87895-C611-C0CC-F5D0-5CD196A1B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43" name="TextBox 15">
                <a:extLst>
                  <a:ext uri="{FF2B5EF4-FFF2-40B4-BE49-F238E27FC236}">
                    <a16:creationId xmlns:a16="http://schemas.microsoft.com/office/drawing/2014/main" id="{6B007E60-F179-75BA-6FFE-657BB68B43D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3" name="Group 39">
            <a:extLst>
              <a:ext uri="{FF2B5EF4-FFF2-40B4-BE49-F238E27FC236}">
                <a16:creationId xmlns:a16="http://schemas.microsoft.com/office/drawing/2014/main" id="{CECCDACE-26C3-D863-41DC-9C601F270995}"/>
              </a:ext>
            </a:extLst>
          </p:cNvPr>
          <p:cNvGrpSpPr/>
          <p:nvPr/>
        </p:nvGrpSpPr>
        <p:grpSpPr>
          <a:xfrm>
            <a:off x="1579696" y="2631399"/>
            <a:ext cx="811790" cy="544663"/>
            <a:chOff x="0" y="0"/>
            <a:chExt cx="1119835" cy="845912"/>
          </a:xfrm>
        </p:grpSpPr>
        <p:grpSp>
          <p:nvGrpSpPr>
            <p:cNvPr id="5" name="Group 40">
              <a:extLst>
                <a:ext uri="{FF2B5EF4-FFF2-40B4-BE49-F238E27FC236}">
                  <a16:creationId xmlns:a16="http://schemas.microsoft.com/office/drawing/2014/main" id="{B32564A0-B0C8-3E3E-93A7-0C9C79E09AF0}"/>
                </a:ext>
              </a:extLst>
            </p:cNvPr>
            <p:cNvGrpSpPr/>
            <p:nvPr/>
          </p:nvGrpSpPr>
          <p:grpSpPr>
            <a:xfrm>
              <a:off x="0" y="371470"/>
              <a:ext cx="1119835" cy="474442"/>
              <a:chOff x="0" y="-28575"/>
              <a:chExt cx="831609" cy="352329"/>
            </a:xfrm>
          </p:grpSpPr>
          <p:sp>
            <p:nvSpPr>
              <p:cNvPr id="10" name="Freeform 41">
                <a:extLst>
                  <a:ext uri="{FF2B5EF4-FFF2-40B4-BE49-F238E27FC236}">
                    <a16:creationId xmlns:a16="http://schemas.microsoft.com/office/drawing/2014/main" id="{4C94185B-E815-D83C-9444-3056A5EA602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1" name="TextBox 42">
                <a:extLst>
                  <a:ext uri="{FF2B5EF4-FFF2-40B4-BE49-F238E27FC236}">
                    <a16:creationId xmlns:a16="http://schemas.microsoft.com/office/drawing/2014/main" id="{E7C6C80C-8B65-09F6-44D1-C5B6ADCB8D68}"/>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6" name="TextBox 43">
              <a:extLst>
                <a:ext uri="{FF2B5EF4-FFF2-40B4-BE49-F238E27FC236}">
                  <a16:creationId xmlns:a16="http://schemas.microsoft.com/office/drawing/2014/main" id="{1D585D0F-E93F-772D-6920-B976EC531E8F}"/>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7" name="Freeform 44">
              <a:extLst>
                <a:ext uri="{FF2B5EF4-FFF2-40B4-BE49-F238E27FC236}">
                  <a16:creationId xmlns:a16="http://schemas.microsoft.com/office/drawing/2014/main" id="{E76D9A02-01B0-6306-2DEC-C3B8546EDDB1}"/>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grpSp>
        <p:nvGrpSpPr>
          <p:cNvPr id="12" name="Group 94">
            <a:extLst>
              <a:ext uri="{FF2B5EF4-FFF2-40B4-BE49-F238E27FC236}">
                <a16:creationId xmlns:a16="http://schemas.microsoft.com/office/drawing/2014/main" id="{88A605C2-0253-A637-7784-45D351A5AC81}"/>
              </a:ext>
            </a:extLst>
          </p:cNvPr>
          <p:cNvGrpSpPr/>
          <p:nvPr/>
        </p:nvGrpSpPr>
        <p:grpSpPr>
          <a:xfrm>
            <a:off x="6306455" y="7490876"/>
            <a:ext cx="693343" cy="544662"/>
            <a:chOff x="0" y="0"/>
            <a:chExt cx="924457" cy="726216"/>
          </a:xfrm>
        </p:grpSpPr>
        <p:sp>
          <p:nvSpPr>
            <p:cNvPr id="15" name="Freeform 95">
              <a:extLst>
                <a:ext uri="{FF2B5EF4-FFF2-40B4-BE49-F238E27FC236}">
                  <a16:creationId xmlns:a16="http://schemas.microsoft.com/office/drawing/2014/main" id="{5F93E067-CEF7-B9BD-4763-E754DFBE7AD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6" name="TextBox 96">
              <a:extLst>
                <a:ext uri="{FF2B5EF4-FFF2-40B4-BE49-F238E27FC236}">
                  <a16:creationId xmlns:a16="http://schemas.microsoft.com/office/drawing/2014/main" id="{E1E77A28-1C7E-26DB-A387-5DA6D606D279}"/>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7" name="TextBox 97">
              <a:extLst>
                <a:ext uri="{FF2B5EF4-FFF2-40B4-BE49-F238E27FC236}">
                  <a16:creationId xmlns:a16="http://schemas.microsoft.com/office/drawing/2014/main" id="{B388BD0A-B691-81E2-EF93-E091EC416B79}"/>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8" name="Group 39">
            <a:extLst>
              <a:ext uri="{FF2B5EF4-FFF2-40B4-BE49-F238E27FC236}">
                <a16:creationId xmlns:a16="http://schemas.microsoft.com/office/drawing/2014/main" id="{3E042A43-C5CC-FCEF-BC40-0A7BD93E6535}"/>
              </a:ext>
            </a:extLst>
          </p:cNvPr>
          <p:cNvGrpSpPr/>
          <p:nvPr/>
        </p:nvGrpSpPr>
        <p:grpSpPr>
          <a:xfrm>
            <a:off x="13824792" y="7451734"/>
            <a:ext cx="839876" cy="634434"/>
            <a:chOff x="0" y="0"/>
            <a:chExt cx="1119835" cy="845912"/>
          </a:xfrm>
        </p:grpSpPr>
        <p:grpSp>
          <p:nvGrpSpPr>
            <p:cNvPr id="19" name="Group 40">
              <a:extLst>
                <a:ext uri="{FF2B5EF4-FFF2-40B4-BE49-F238E27FC236}">
                  <a16:creationId xmlns:a16="http://schemas.microsoft.com/office/drawing/2014/main" id="{78E9D565-CC61-C788-DA21-8DE1632BBDE2}"/>
                </a:ext>
              </a:extLst>
            </p:cNvPr>
            <p:cNvGrpSpPr/>
            <p:nvPr/>
          </p:nvGrpSpPr>
          <p:grpSpPr>
            <a:xfrm>
              <a:off x="0" y="371470"/>
              <a:ext cx="1119835" cy="474442"/>
              <a:chOff x="0" y="-28575"/>
              <a:chExt cx="831609" cy="352329"/>
            </a:xfrm>
          </p:grpSpPr>
          <p:sp>
            <p:nvSpPr>
              <p:cNvPr id="22" name="Freeform 41">
                <a:extLst>
                  <a:ext uri="{FF2B5EF4-FFF2-40B4-BE49-F238E27FC236}">
                    <a16:creationId xmlns:a16="http://schemas.microsoft.com/office/drawing/2014/main" id="{23CF969A-CF84-7531-FA26-9607A37B6D42}"/>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31" name="TextBox 42">
                <a:extLst>
                  <a:ext uri="{FF2B5EF4-FFF2-40B4-BE49-F238E27FC236}">
                    <a16:creationId xmlns:a16="http://schemas.microsoft.com/office/drawing/2014/main" id="{DEEE14E0-64A4-6C3C-313A-1A92B857C368}"/>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20" name="TextBox 43">
              <a:extLst>
                <a:ext uri="{FF2B5EF4-FFF2-40B4-BE49-F238E27FC236}">
                  <a16:creationId xmlns:a16="http://schemas.microsoft.com/office/drawing/2014/main" id="{7BD5268D-50C4-1DB0-C966-EF77AE8E56C3}"/>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21" name="Freeform 44">
              <a:extLst>
                <a:ext uri="{FF2B5EF4-FFF2-40B4-BE49-F238E27FC236}">
                  <a16:creationId xmlns:a16="http://schemas.microsoft.com/office/drawing/2014/main" id="{0C0B7B83-C99A-ABD5-A7BE-AFDB6A6F3521}"/>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grpSp>
        <p:nvGrpSpPr>
          <p:cNvPr id="32" name="Group 39">
            <a:extLst>
              <a:ext uri="{FF2B5EF4-FFF2-40B4-BE49-F238E27FC236}">
                <a16:creationId xmlns:a16="http://schemas.microsoft.com/office/drawing/2014/main" id="{04E32641-E92B-C811-D2F4-91A2A7D22940}"/>
              </a:ext>
            </a:extLst>
          </p:cNvPr>
          <p:cNvGrpSpPr/>
          <p:nvPr/>
        </p:nvGrpSpPr>
        <p:grpSpPr>
          <a:xfrm>
            <a:off x="7539342" y="7416133"/>
            <a:ext cx="839876" cy="634434"/>
            <a:chOff x="0" y="0"/>
            <a:chExt cx="1119835" cy="845912"/>
          </a:xfrm>
        </p:grpSpPr>
        <p:grpSp>
          <p:nvGrpSpPr>
            <p:cNvPr id="33" name="Group 40">
              <a:extLst>
                <a:ext uri="{FF2B5EF4-FFF2-40B4-BE49-F238E27FC236}">
                  <a16:creationId xmlns:a16="http://schemas.microsoft.com/office/drawing/2014/main" id="{6EB54C9D-44D7-0FE0-68DB-81D494CFE6B4}"/>
                </a:ext>
              </a:extLst>
            </p:cNvPr>
            <p:cNvGrpSpPr/>
            <p:nvPr/>
          </p:nvGrpSpPr>
          <p:grpSpPr>
            <a:xfrm>
              <a:off x="0" y="371470"/>
              <a:ext cx="1119835" cy="474442"/>
              <a:chOff x="0" y="-28575"/>
              <a:chExt cx="831609" cy="352329"/>
            </a:xfrm>
          </p:grpSpPr>
          <p:sp>
            <p:nvSpPr>
              <p:cNvPr id="36" name="Freeform 41">
                <a:extLst>
                  <a:ext uri="{FF2B5EF4-FFF2-40B4-BE49-F238E27FC236}">
                    <a16:creationId xmlns:a16="http://schemas.microsoft.com/office/drawing/2014/main" id="{EE5375EC-DF16-BCB9-7FD4-3005F83A2FE8}"/>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37" name="TextBox 42">
                <a:extLst>
                  <a:ext uri="{FF2B5EF4-FFF2-40B4-BE49-F238E27FC236}">
                    <a16:creationId xmlns:a16="http://schemas.microsoft.com/office/drawing/2014/main" id="{1F7939C6-BE55-B822-92BC-E30F98A02E8A}"/>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34" name="TextBox 43">
              <a:extLst>
                <a:ext uri="{FF2B5EF4-FFF2-40B4-BE49-F238E27FC236}">
                  <a16:creationId xmlns:a16="http://schemas.microsoft.com/office/drawing/2014/main" id="{02AC7D90-5DB6-B96A-77AA-F0E57FA36D73}"/>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35" name="Freeform 44">
              <a:extLst>
                <a:ext uri="{FF2B5EF4-FFF2-40B4-BE49-F238E27FC236}">
                  <a16:creationId xmlns:a16="http://schemas.microsoft.com/office/drawing/2014/main" id="{8DE0D996-0639-8669-B712-519CEBDA7F13}"/>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sp>
        <p:nvSpPr>
          <p:cNvPr id="38" name="Freeform 93">
            <a:extLst>
              <a:ext uri="{FF2B5EF4-FFF2-40B4-BE49-F238E27FC236}">
                <a16:creationId xmlns:a16="http://schemas.microsoft.com/office/drawing/2014/main" id="{B5A20EDB-7D3A-B03A-A48C-62306E39325F}"/>
              </a:ext>
            </a:extLst>
          </p:cNvPr>
          <p:cNvSpPr/>
          <p:nvPr/>
        </p:nvSpPr>
        <p:spPr>
          <a:xfrm>
            <a:off x="10700589" y="7530279"/>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nvGrpSpPr>
          <p:cNvPr id="45" name="Group 24">
            <a:extLst>
              <a:ext uri="{FF2B5EF4-FFF2-40B4-BE49-F238E27FC236}">
                <a16:creationId xmlns:a16="http://schemas.microsoft.com/office/drawing/2014/main" id="{9B31893F-204E-E48C-1C78-17AB32C2CD02}"/>
              </a:ext>
            </a:extLst>
          </p:cNvPr>
          <p:cNvGrpSpPr/>
          <p:nvPr/>
        </p:nvGrpSpPr>
        <p:grpSpPr>
          <a:xfrm>
            <a:off x="9703200" y="2631398"/>
            <a:ext cx="812486" cy="552937"/>
            <a:chOff x="0" y="43144"/>
            <a:chExt cx="1132614" cy="1008722"/>
          </a:xfrm>
        </p:grpSpPr>
        <p:grpSp>
          <p:nvGrpSpPr>
            <p:cNvPr id="46" name="Group 25">
              <a:extLst>
                <a:ext uri="{FF2B5EF4-FFF2-40B4-BE49-F238E27FC236}">
                  <a16:creationId xmlns:a16="http://schemas.microsoft.com/office/drawing/2014/main" id="{3A0BA805-4F21-3593-AF2E-DE4BA459EDA3}"/>
                </a:ext>
              </a:extLst>
            </p:cNvPr>
            <p:cNvGrpSpPr/>
            <p:nvPr/>
          </p:nvGrpSpPr>
          <p:grpSpPr>
            <a:xfrm>
              <a:off x="0" y="43144"/>
              <a:ext cx="1008722" cy="1008722"/>
              <a:chOff x="0" y="0"/>
              <a:chExt cx="812800" cy="812800"/>
            </a:xfrm>
          </p:grpSpPr>
          <p:sp>
            <p:nvSpPr>
              <p:cNvPr id="50" name="Freeform 26">
                <a:extLst>
                  <a:ext uri="{FF2B5EF4-FFF2-40B4-BE49-F238E27FC236}">
                    <a16:creationId xmlns:a16="http://schemas.microsoft.com/office/drawing/2014/main" id="{40F4F59B-F2A9-A57D-9BEB-8D06D2E92D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1" name="TextBox 27">
                <a:extLst>
                  <a:ext uri="{FF2B5EF4-FFF2-40B4-BE49-F238E27FC236}">
                    <a16:creationId xmlns:a16="http://schemas.microsoft.com/office/drawing/2014/main" id="{F38227EB-DBA1-43C6-0B71-4FAE1B0713A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7" name="Freeform 28">
              <a:extLst>
                <a:ext uri="{FF2B5EF4-FFF2-40B4-BE49-F238E27FC236}">
                  <a16:creationId xmlns:a16="http://schemas.microsoft.com/office/drawing/2014/main" id="{0AB59952-1527-DE81-16AF-3C9D82DF4E0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8" name="TextBox 29">
              <a:extLst>
                <a:ext uri="{FF2B5EF4-FFF2-40B4-BE49-F238E27FC236}">
                  <a16:creationId xmlns:a16="http://schemas.microsoft.com/office/drawing/2014/main" id="{129472EE-44E1-563E-953F-4005E3AD120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9" name="TextBox 30">
              <a:extLst>
                <a:ext uri="{FF2B5EF4-FFF2-40B4-BE49-F238E27FC236}">
                  <a16:creationId xmlns:a16="http://schemas.microsoft.com/office/drawing/2014/main" id="{7447C145-7028-88A9-35CB-AA720C861E7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2" name="Group 24">
            <a:extLst>
              <a:ext uri="{FF2B5EF4-FFF2-40B4-BE49-F238E27FC236}">
                <a16:creationId xmlns:a16="http://schemas.microsoft.com/office/drawing/2014/main" id="{ED54BDD0-D80D-11FD-427A-FD0BD6953502}"/>
              </a:ext>
            </a:extLst>
          </p:cNvPr>
          <p:cNvGrpSpPr/>
          <p:nvPr/>
        </p:nvGrpSpPr>
        <p:grpSpPr>
          <a:xfrm>
            <a:off x="9618014" y="4597712"/>
            <a:ext cx="849460" cy="756542"/>
            <a:chOff x="0" y="43144"/>
            <a:chExt cx="1132614" cy="1008722"/>
          </a:xfrm>
        </p:grpSpPr>
        <p:grpSp>
          <p:nvGrpSpPr>
            <p:cNvPr id="53" name="Group 25">
              <a:extLst>
                <a:ext uri="{FF2B5EF4-FFF2-40B4-BE49-F238E27FC236}">
                  <a16:creationId xmlns:a16="http://schemas.microsoft.com/office/drawing/2014/main" id="{5FA10FFA-E5C8-1598-BD1E-201EFAAED81C}"/>
                </a:ext>
              </a:extLst>
            </p:cNvPr>
            <p:cNvGrpSpPr/>
            <p:nvPr/>
          </p:nvGrpSpPr>
          <p:grpSpPr>
            <a:xfrm>
              <a:off x="0" y="43144"/>
              <a:ext cx="1008722" cy="1008722"/>
              <a:chOff x="0" y="0"/>
              <a:chExt cx="812800" cy="812800"/>
            </a:xfrm>
          </p:grpSpPr>
          <p:sp>
            <p:nvSpPr>
              <p:cNvPr id="57" name="Freeform 26">
                <a:extLst>
                  <a:ext uri="{FF2B5EF4-FFF2-40B4-BE49-F238E27FC236}">
                    <a16:creationId xmlns:a16="http://schemas.microsoft.com/office/drawing/2014/main" id="{035C037E-5AF2-D524-59FC-37D9E7721D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8" name="TextBox 27">
                <a:extLst>
                  <a:ext uri="{FF2B5EF4-FFF2-40B4-BE49-F238E27FC236}">
                    <a16:creationId xmlns:a16="http://schemas.microsoft.com/office/drawing/2014/main" id="{F5AB3CD0-8D22-8F6E-B577-043D5E1A05D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4" name="Freeform 28">
              <a:extLst>
                <a:ext uri="{FF2B5EF4-FFF2-40B4-BE49-F238E27FC236}">
                  <a16:creationId xmlns:a16="http://schemas.microsoft.com/office/drawing/2014/main" id="{3B4AB736-4539-A263-B622-E5C275A1FDE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5" name="TextBox 29">
              <a:extLst>
                <a:ext uri="{FF2B5EF4-FFF2-40B4-BE49-F238E27FC236}">
                  <a16:creationId xmlns:a16="http://schemas.microsoft.com/office/drawing/2014/main" id="{037E90A9-A48A-F59C-7043-83635388045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56" name="TextBox 30">
              <a:extLst>
                <a:ext uri="{FF2B5EF4-FFF2-40B4-BE49-F238E27FC236}">
                  <a16:creationId xmlns:a16="http://schemas.microsoft.com/office/drawing/2014/main" id="{5EF38E9F-8F24-5865-3872-5F6E3467637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59" name="Picture 58">
            <a:extLst>
              <a:ext uri="{FF2B5EF4-FFF2-40B4-BE49-F238E27FC236}">
                <a16:creationId xmlns:a16="http://schemas.microsoft.com/office/drawing/2014/main" id="{81D104A6-153A-D4ED-0D2E-696DFE52C29B}"/>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6733849" y="1350405"/>
            <a:ext cx="740178" cy="1033458"/>
          </a:xfrm>
          <a:prstGeom prst="rect">
            <a:avLst/>
          </a:prstGeom>
        </p:spPr>
      </p:pic>
      <p:pic>
        <p:nvPicPr>
          <p:cNvPr id="60" name="Picture 59">
            <a:extLst>
              <a:ext uri="{FF2B5EF4-FFF2-40B4-BE49-F238E27FC236}">
                <a16:creationId xmlns:a16="http://schemas.microsoft.com/office/drawing/2014/main" id="{391FE45D-F384-F38F-6BC9-00F23EAFF83D}"/>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9841519" y="1350405"/>
            <a:ext cx="740178" cy="1033458"/>
          </a:xfrm>
          <a:prstGeom prst="rect">
            <a:avLst/>
          </a:prstGeom>
        </p:spPr>
      </p:pic>
      <p:pic>
        <p:nvPicPr>
          <p:cNvPr id="61" name="Picture 60">
            <a:extLst>
              <a:ext uri="{FF2B5EF4-FFF2-40B4-BE49-F238E27FC236}">
                <a16:creationId xmlns:a16="http://schemas.microsoft.com/office/drawing/2014/main" id="{0FBD00E5-22D8-ECE1-FA35-DECB1B2CE402}"/>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61013" t="21364" r="16672" b="23247"/>
          <a:stretch>
            <a:fillRect/>
          </a:stretch>
        </p:blipFill>
        <p:spPr>
          <a:xfrm>
            <a:off x="12919541" y="1366002"/>
            <a:ext cx="740178" cy="1033458"/>
          </a:xfrm>
          <a:prstGeom prst="rect">
            <a:avLst/>
          </a:prstGeom>
        </p:spPr>
      </p:pic>
      <p:pic>
        <p:nvPicPr>
          <p:cNvPr id="13" name="Picture 12">
            <a:extLst>
              <a:ext uri="{FF2B5EF4-FFF2-40B4-BE49-F238E27FC236}">
                <a16:creationId xmlns:a16="http://schemas.microsoft.com/office/drawing/2014/main" id="{6AA9FAC9-ED2D-2D4E-41FD-DD717703E730}"/>
              </a:ext>
            </a:extLst>
          </p:cNvPr>
          <p:cNvPicPr>
            <a:picLocks noChangeAspect="1"/>
          </p:cNvPicPr>
          <p:nvPr/>
        </p:nvPicPr>
        <p:blipFill>
          <a:blip r:embed="rId18"/>
          <a:stretch>
            <a:fillRect/>
          </a:stretch>
        </p:blipFill>
        <p:spPr>
          <a:xfrm>
            <a:off x="13873115" y="4688081"/>
            <a:ext cx="1006151" cy="601457"/>
          </a:xfrm>
          <a:prstGeom prst="rect">
            <a:avLst/>
          </a:prstGeom>
        </p:spPr>
      </p:pic>
      <p:pic>
        <p:nvPicPr>
          <p:cNvPr id="62" name="Picture 61">
            <a:extLst>
              <a:ext uri="{FF2B5EF4-FFF2-40B4-BE49-F238E27FC236}">
                <a16:creationId xmlns:a16="http://schemas.microsoft.com/office/drawing/2014/main" id="{84052E8E-6419-445B-2310-45C6D9F6E5AE}"/>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26" t="23867" r="38888" b="21518"/>
          <a:stretch>
            <a:fillRect/>
          </a:stretch>
        </p:blipFill>
        <p:spPr>
          <a:xfrm>
            <a:off x="16046827" y="1414228"/>
            <a:ext cx="740178" cy="997909"/>
          </a:xfrm>
          <a:prstGeom prst="rect">
            <a:avLst/>
          </a:prstGeom>
        </p:spPr>
      </p:pic>
      <p:grpSp>
        <p:nvGrpSpPr>
          <p:cNvPr id="63" name="Group 24">
            <a:extLst>
              <a:ext uri="{FF2B5EF4-FFF2-40B4-BE49-F238E27FC236}">
                <a16:creationId xmlns:a16="http://schemas.microsoft.com/office/drawing/2014/main" id="{C6037DAA-E5A0-828D-7109-CE5EEEA6B568}"/>
              </a:ext>
            </a:extLst>
          </p:cNvPr>
          <p:cNvGrpSpPr/>
          <p:nvPr/>
        </p:nvGrpSpPr>
        <p:grpSpPr>
          <a:xfrm>
            <a:off x="16004894" y="4646752"/>
            <a:ext cx="849460" cy="756542"/>
            <a:chOff x="0" y="43144"/>
            <a:chExt cx="1132614" cy="1008722"/>
          </a:xfrm>
        </p:grpSpPr>
        <p:grpSp>
          <p:nvGrpSpPr>
            <p:cNvPr id="64" name="Group 25">
              <a:extLst>
                <a:ext uri="{FF2B5EF4-FFF2-40B4-BE49-F238E27FC236}">
                  <a16:creationId xmlns:a16="http://schemas.microsoft.com/office/drawing/2014/main" id="{87B8C4F0-DE79-D751-4471-7B7EBAED7C1C}"/>
                </a:ext>
              </a:extLst>
            </p:cNvPr>
            <p:cNvGrpSpPr/>
            <p:nvPr/>
          </p:nvGrpSpPr>
          <p:grpSpPr>
            <a:xfrm>
              <a:off x="0" y="43144"/>
              <a:ext cx="1008722" cy="1008722"/>
              <a:chOff x="0" y="0"/>
              <a:chExt cx="812800" cy="812800"/>
            </a:xfrm>
          </p:grpSpPr>
          <p:sp>
            <p:nvSpPr>
              <p:cNvPr id="69" name="Freeform 26">
                <a:extLst>
                  <a:ext uri="{FF2B5EF4-FFF2-40B4-BE49-F238E27FC236}">
                    <a16:creationId xmlns:a16="http://schemas.microsoft.com/office/drawing/2014/main" id="{48B3EA2C-A9B5-D9BD-6E9C-03644213E9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0" name="TextBox 27">
                <a:extLst>
                  <a:ext uri="{FF2B5EF4-FFF2-40B4-BE49-F238E27FC236}">
                    <a16:creationId xmlns:a16="http://schemas.microsoft.com/office/drawing/2014/main" id="{A61A514D-CB25-9AD8-106A-71CD3DA34EF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5" name="Freeform 28">
              <a:extLst>
                <a:ext uri="{FF2B5EF4-FFF2-40B4-BE49-F238E27FC236}">
                  <a16:creationId xmlns:a16="http://schemas.microsoft.com/office/drawing/2014/main" id="{E2D717E1-C3E5-D630-BEF3-03DB9E89EDF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7" name="TextBox 29">
              <a:extLst>
                <a:ext uri="{FF2B5EF4-FFF2-40B4-BE49-F238E27FC236}">
                  <a16:creationId xmlns:a16="http://schemas.microsoft.com/office/drawing/2014/main" id="{65EE6060-7048-B955-9C46-E788907E0945}"/>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8" name="TextBox 30">
              <a:extLst>
                <a:ext uri="{FF2B5EF4-FFF2-40B4-BE49-F238E27FC236}">
                  <a16:creationId xmlns:a16="http://schemas.microsoft.com/office/drawing/2014/main" id="{851287F8-94A4-5A61-1EE3-8F092128619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8" name="Picture 7">
            <a:extLst>
              <a:ext uri="{FF2B5EF4-FFF2-40B4-BE49-F238E27FC236}">
                <a16:creationId xmlns:a16="http://schemas.microsoft.com/office/drawing/2014/main" id="{7F276158-5A43-0ABF-FCFC-3EF94D369012}"/>
              </a:ext>
            </a:extLst>
          </p:cNvPr>
          <p:cNvPicPr>
            <a:picLocks noChangeAspect="1"/>
          </p:cNvPicPr>
          <p:nvPr/>
        </p:nvPicPr>
        <p:blipFill>
          <a:blip r:embed="rId18"/>
          <a:stretch>
            <a:fillRect/>
          </a:stretch>
        </p:blipFill>
        <p:spPr>
          <a:xfrm>
            <a:off x="10747043" y="4565354"/>
            <a:ext cx="1409758" cy="842725"/>
          </a:xfrm>
          <a:prstGeom prst="rect">
            <a:avLst/>
          </a:prstGeom>
        </p:spPr>
      </p:pic>
      <p:grpSp>
        <p:nvGrpSpPr>
          <p:cNvPr id="117" name="Group 39">
            <a:extLst>
              <a:ext uri="{FF2B5EF4-FFF2-40B4-BE49-F238E27FC236}">
                <a16:creationId xmlns:a16="http://schemas.microsoft.com/office/drawing/2014/main" id="{4C8E93BF-98B6-A0AB-92D5-783314C645EE}"/>
              </a:ext>
            </a:extLst>
          </p:cNvPr>
          <p:cNvGrpSpPr/>
          <p:nvPr/>
        </p:nvGrpSpPr>
        <p:grpSpPr>
          <a:xfrm>
            <a:off x="14993973" y="4745475"/>
            <a:ext cx="839876" cy="634434"/>
            <a:chOff x="0" y="0"/>
            <a:chExt cx="1119835" cy="845912"/>
          </a:xfrm>
        </p:grpSpPr>
        <p:grpSp>
          <p:nvGrpSpPr>
            <p:cNvPr id="118" name="Group 40">
              <a:extLst>
                <a:ext uri="{FF2B5EF4-FFF2-40B4-BE49-F238E27FC236}">
                  <a16:creationId xmlns:a16="http://schemas.microsoft.com/office/drawing/2014/main" id="{30ED6A0D-AB86-BDE5-CFAC-1580702953B2}"/>
                </a:ext>
              </a:extLst>
            </p:cNvPr>
            <p:cNvGrpSpPr/>
            <p:nvPr/>
          </p:nvGrpSpPr>
          <p:grpSpPr>
            <a:xfrm>
              <a:off x="0" y="371470"/>
              <a:ext cx="1119835" cy="474442"/>
              <a:chOff x="0" y="-28575"/>
              <a:chExt cx="831609" cy="352329"/>
            </a:xfrm>
          </p:grpSpPr>
          <p:sp>
            <p:nvSpPr>
              <p:cNvPr id="121" name="Freeform 41">
                <a:extLst>
                  <a:ext uri="{FF2B5EF4-FFF2-40B4-BE49-F238E27FC236}">
                    <a16:creationId xmlns:a16="http://schemas.microsoft.com/office/drawing/2014/main" id="{C86D0619-C634-9353-A0E5-876100F20304}"/>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122" name="TextBox 42">
                <a:extLst>
                  <a:ext uri="{FF2B5EF4-FFF2-40B4-BE49-F238E27FC236}">
                    <a16:creationId xmlns:a16="http://schemas.microsoft.com/office/drawing/2014/main" id="{C62F6B73-A0B5-154D-21E2-74BDAFF8F6FE}"/>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119" name="TextBox 43">
              <a:extLst>
                <a:ext uri="{FF2B5EF4-FFF2-40B4-BE49-F238E27FC236}">
                  <a16:creationId xmlns:a16="http://schemas.microsoft.com/office/drawing/2014/main" id="{C2B76E2C-E8F6-F695-4775-0DD321EFAE09}"/>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20" name="Freeform 44">
              <a:extLst>
                <a:ext uri="{FF2B5EF4-FFF2-40B4-BE49-F238E27FC236}">
                  <a16:creationId xmlns:a16="http://schemas.microsoft.com/office/drawing/2014/main" id="{CA8C761B-77D8-E7C5-4FCF-164D2F8E9B01}"/>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grpSp>
        <p:nvGrpSpPr>
          <p:cNvPr id="2" name="Group 39">
            <a:extLst>
              <a:ext uri="{FF2B5EF4-FFF2-40B4-BE49-F238E27FC236}">
                <a16:creationId xmlns:a16="http://schemas.microsoft.com/office/drawing/2014/main" id="{257C5D4C-AF6E-6F2D-A977-3EFE74CF08DD}"/>
              </a:ext>
            </a:extLst>
          </p:cNvPr>
          <p:cNvGrpSpPr/>
          <p:nvPr/>
        </p:nvGrpSpPr>
        <p:grpSpPr>
          <a:xfrm>
            <a:off x="4606951" y="7342877"/>
            <a:ext cx="839876" cy="634434"/>
            <a:chOff x="0" y="0"/>
            <a:chExt cx="1119835" cy="845912"/>
          </a:xfrm>
        </p:grpSpPr>
        <p:grpSp>
          <p:nvGrpSpPr>
            <p:cNvPr id="9" name="Group 40">
              <a:extLst>
                <a:ext uri="{FF2B5EF4-FFF2-40B4-BE49-F238E27FC236}">
                  <a16:creationId xmlns:a16="http://schemas.microsoft.com/office/drawing/2014/main" id="{B2221B29-A591-D475-BC0D-92C95CD7C031}"/>
                </a:ext>
              </a:extLst>
            </p:cNvPr>
            <p:cNvGrpSpPr/>
            <p:nvPr/>
          </p:nvGrpSpPr>
          <p:grpSpPr>
            <a:xfrm>
              <a:off x="0" y="371470"/>
              <a:ext cx="1119835" cy="474442"/>
              <a:chOff x="0" y="-28575"/>
              <a:chExt cx="831609" cy="352329"/>
            </a:xfrm>
          </p:grpSpPr>
          <p:sp>
            <p:nvSpPr>
              <p:cNvPr id="71" name="Freeform 41">
                <a:extLst>
                  <a:ext uri="{FF2B5EF4-FFF2-40B4-BE49-F238E27FC236}">
                    <a16:creationId xmlns:a16="http://schemas.microsoft.com/office/drawing/2014/main" id="{623B500E-6B68-D5A8-859E-6EAE024B6DF4}"/>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dirty="0"/>
              </a:p>
            </p:txBody>
          </p:sp>
          <p:sp>
            <p:nvSpPr>
              <p:cNvPr id="72" name="TextBox 42">
                <a:extLst>
                  <a:ext uri="{FF2B5EF4-FFF2-40B4-BE49-F238E27FC236}">
                    <a16:creationId xmlns:a16="http://schemas.microsoft.com/office/drawing/2014/main" id="{7F1A8B8F-5433-6104-4935-7F57D252B4DF}"/>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dirty="0"/>
              </a:p>
            </p:txBody>
          </p:sp>
        </p:grpSp>
        <p:sp>
          <p:nvSpPr>
            <p:cNvPr id="14" name="TextBox 43">
              <a:extLst>
                <a:ext uri="{FF2B5EF4-FFF2-40B4-BE49-F238E27FC236}">
                  <a16:creationId xmlns:a16="http://schemas.microsoft.com/office/drawing/2014/main" id="{A583E6CC-ED4D-D50E-AC27-AB00B5715DCD}"/>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66" name="Freeform 44">
              <a:extLst>
                <a:ext uri="{FF2B5EF4-FFF2-40B4-BE49-F238E27FC236}">
                  <a16:creationId xmlns:a16="http://schemas.microsoft.com/office/drawing/2014/main" id="{51AE5E97-74FF-6C8D-8958-51BD6266BB7E}"/>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sp>
        <p:nvSpPr>
          <p:cNvPr id="73" name="TextBox 72">
            <a:extLst>
              <a:ext uri="{FF2B5EF4-FFF2-40B4-BE49-F238E27FC236}">
                <a16:creationId xmlns:a16="http://schemas.microsoft.com/office/drawing/2014/main" id="{55E33D7A-321E-A9EC-8BFC-0A1FA3C73B24}"/>
              </a:ext>
            </a:extLst>
          </p:cNvPr>
          <p:cNvSpPr txBox="1"/>
          <p:nvPr/>
        </p:nvSpPr>
        <p:spPr>
          <a:xfrm>
            <a:off x="1" y="94327"/>
            <a:ext cx="18286856" cy="584775"/>
          </a:xfrm>
          <a:prstGeom prst="rect">
            <a:avLst/>
          </a:prstGeom>
          <a:noFill/>
        </p:spPr>
        <p:txBody>
          <a:bodyPr wrap="square" rtlCol="0">
            <a:spAutoFit/>
          </a:bodyPr>
          <a:lstStyle/>
          <a:p>
            <a:pPr algn="ctr"/>
            <a:r>
              <a:rPr lang="en-GB" sz="3200" dirty="0">
                <a:solidFill>
                  <a:schemeClr val="bg1"/>
                </a:solidFill>
              </a:rPr>
              <a:t>Week Three Menu Cycle - w/c 20/04/26 &amp; 11/05/26</a:t>
            </a:r>
          </a:p>
        </p:txBody>
      </p:sp>
      <p:graphicFrame>
        <p:nvGraphicFramePr>
          <p:cNvPr id="74" name="Table 73">
            <a:extLst>
              <a:ext uri="{FF2B5EF4-FFF2-40B4-BE49-F238E27FC236}">
                <a16:creationId xmlns:a16="http://schemas.microsoft.com/office/drawing/2014/main" id="{F606BA25-72A0-ED47-730F-61E2FEDC94D3}"/>
              </a:ext>
            </a:extLst>
          </p:cNvPr>
          <p:cNvGraphicFramePr>
            <a:graphicFrameLocks noGrp="1"/>
          </p:cNvGraphicFramePr>
          <p:nvPr>
            <p:extLst>
              <p:ext uri="{D42A27DB-BD31-4B8C-83A1-F6EECF244321}">
                <p14:modId xmlns:p14="http://schemas.microsoft.com/office/powerpoint/2010/main" val="1277981296"/>
              </p:ext>
            </p:extLst>
          </p:nvPr>
        </p:nvGraphicFramePr>
        <p:xfrm>
          <a:off x="1169349" y="8189028"/>
          <a:ext cx="15726335" cy="1047565"/>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444095001"/>
                    </a:ext>
                  </a:extLst>
                </a:gridCol>
                <a:gridCol w="3145267">
                  <a:extLst>
                    <a:ext uri="{9D8B030D-6E8A-4147-A177-3AD203B41FA5}">
                      <a16:colId xmlns:a16="http://schemas.microsoft.com/office/drawing/2014/main" val="2654925374"/>
                    </a:ext>
                  </a:extLst>
                </a:gridCol>
                <a:gridCol w="3145267">
                  <a:extLst>
                    <a:ext uri="{9D8B030D-6E8A-4147-A177-3AD203B41FA5}">
                      <a16:colId xmlns:a16="http://schemas.microsoft.com/office/drawing/2014/main" val="1342952780"/>
                    </a:ext>
                  </a:extLst>
                </a:gridCol>
                <a:gridCol w="3145267">
                  <a:extLst>
                    <a:ext uri="{9D8B030D-6E8A-4147-A177-3AD203B41FA5}">
                      <a16:colId xmlns:a16="http://schemas.microsoft.com/office/drawing/2014/main" val="967992913"/>
                    </a:ext>
                  </a:extLst>
                </a:gridCol>
                <a:gridCol w="3145267">
                  <a:extLst>
                    <a:ext uri="{9D8B030D-6E8A-4147-A177-3AD203B41FA5}">
                      <a16:colId xmlns:a16="http://schemas.microsoft.com/office/drawing/2014/main" val="1450876753"/>
                    </a:ext>
                  </a:extLst>
                </a:gridCol>
              </a:tblGrid>
              <a:tr h="1047565">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sandwich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i="0" kern="1200" dirty="0">
                          <a:solidFill>
                            <a:schemeClr val="tx1"/>
                          </a:solidFill>
                          <a:effectLst/>
                          <a:latin typeface="Canva Sans Bold" panose="020B0604020202020204" charset="0"/>
                          <a:ea typeface="+mn-ea"/>
                          <a:cs typeface="+mn-cs"/>
                        </a:rPr>
                        <a:t>Ham, Cheese or Tuna baguette &amp; crudities with optional salad extras</a:t>
                      </a:r>
                      <a:endParaRPr lang="en-US" sz="1400" b="1" dirty="0">
                        <a:solidFill>
                          <a:schemeClr val="tx1"/>
                        </a:solidFill>
                        <a:latin typeface="Canva Sans Bold"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0620309"/>
                  </a:ext>
                </a:extLst>
              </a:tr>
            </a:tbl>
          </a:graphicData>
        </a:graphic>
      </p:graphicFrame>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BE7B3089536439566CB1300B115EE" ma:contentTypeVersion="12" ma:contentTypeDescription="Create a new document." ma:contentTypeScope="" ma:versionID="a81e61c78f584eb1048f4e9e350c2d6f">
  <xsd:schema xmlns:xsd="http://www.w3.org/2001/XMLSchema" xmlns:xs="http://www.w3.org/2001/XMLSchema" xmlns:p="http://schemas.microsoft.com/office/2006/metadata/properties" xmlns:ns2="41a33426-e344-4739-9f36-b953934932c1" xmlns:ns3="27301473-072c-49ee-b3de-5d390f7c19df" targetNamespace="http://schemas.microsoft.com/office/2006/metadata/properties" ma:root="true" ma:fieldsID="9fc16fd2933d1490fff2dca454565c26" ns2:_="" ns3:_="">
    <xsd:import namespace="41a33426-e344-4739-9f36-b953934932c1"/>
    <xsd:import namespace="27301473-072c-49ee-b3de-5d390f7c19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33426-e344-4739-9f36-b95393493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3ef6a4c-db41-43e5-8280-f73f104aeeb6"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descrip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01473-072c-49ee-b3de-5d390f7c19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0570ef3-cdbd-406e-8347-687540e4de9c}" ma:internalName="TaxCatchAll" ma:showField="CatchAllData" ma:web="27301473-072c-49ee-b3de-5d390f7c19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a33426-e344-4739-9f36-b953934932c1">
      <Terms xmlns="http://schemas.microsoft.com/office/infopath/2007/PartnerControls"/>
    </lcf76f155ced4ddcb4097134ff3c332f>
    <TaxCatchAll xmlns="27301473-072c-49ee-b3de-5d390f7c19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44BBB-48D6-460D-B576-E5CF22786B6A}"/>
</file>

<file path=customXml/itemProps2.xml><?xml version="1.0" encoding="utf-8"?>
<ds:datastoreItem xmlns:ds="http://schemas.openxmlformats.org/officeDocument/2006/customXml" ds:itemID="{5C51A84E-8596-453E-AC24-822B7785F912}">
  <ds:schemaRefs>
    <ds:schemaRef ds:uri="http://purl.org/dc/elements/1.1/"/>
    <ds:schemaRef ds:uri="http://purl.org/dc/terms/"/>
    <ds:schemaRef ds:uri="http://purl.org/dc/dcmitype/"/>
    <ds:schemaRef ds:uri="http://www.w3.org/XML/1998/namespace"/>
    <ds:schemaRef ds:uri="http://schemas.microsoft.com/office/2006/documentManagement/types"/>
    <ds:schemaRef ds:uri="93f07fc0-f3cc-4d0b-9a4f-54b5dee9d132"/>
    <ds:schemaRef ds:uri="http://schemas.microsoft.com/office/infopath/2007/PartnerControls"/>
    <ds:schemaRef ds:uri="http://schemas.openxmlformats.org/package/2006/metadata/core-properties"/>
    <ds:schemaRef ds:uri="cfcc8f99-6edd-417c-8b08-e4af51aa64dc"/>
    <ds:schemaRef ds:uri="http://schemas.microsoft.com/office/2006/metadata/properties"/>
    <ds:schemaRef ds:uri="cc315347-6dc2-4f31-871c-4fac13c8e90b"/>
    <ds:schemaRef ds:uri="abd9c013-afd4-4605-a7aa-45ecbe72d026"/>
  </ds:schemaRefs>
</ds:datastoreItem>
</file>

<file path=customXml/itemProps3.xml><?xml version="1.0" encoding="utf-8"?>
<ds:datastoreItem xmlns:ds="http://schemas.openxmlformats.org/officeDocument/2006/customXml" ds:itemID="{2A40F742-1C66-4AA3-905C-B3FC47F03A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1826</Words>
  <Application>Microsoft Office PowerPoint</Application>
  <PresentationFormat>Custom</PresentationFormat>
  <Paragraphs>359</Paragraphs>
  <Slides>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League Spartan</vt:lpstr>
      <vt:lpstr>Playfair Display Heavy</vt:lpstr>
      <vt:lpstr>TAN Nimbus</vt:lpstr>
      <vt:lpstr>Aptos</vt:lpstr>
      <vt:lpstr>Canva Sans</vt:lpstr>
      <vt:lpstr>Canva Sans Bold</vt:lpstr>
      <vt:lpstr>Barlow Condensed Bold</vt:lpstr>
      <vt:lpstr>Calibri</vt:lpstr>
      <vt:lpstr>Arial</vt:lpstr>
      <vt:lpstr>Feeling Passionate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John Snaith</dc:creator>
  <cp:lastModifiedBy>Claire Clayson</cp:lastModifiedBy>
  <cp:revision>6</cp:revision>
  <dcterms:created xsi:type="dcterms:W3CDTF">2006-08-16T00:00:00Z</dcterms:created>
  <dcterms:modified xsi:type="dcterms:W3CDTF">2026-03-27T10:54:58Z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0x010100B07BE7B3089536439566CB1300B115EE</vt:lpwstr>
  </property>
  <property fmtid="{D5CDD505-2E9C-101B-9397-08002B2CF9AE}" pid="3" name="MediaServiceImageTags">
    <vt:lpwstr/>
  </property>
</Properties>
</file>