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0" r:id="rId4"/>
    <p:sldId id="260" r:id="rId5"/>
    <p:sldId id="272" r:id="rId6"/>
    <p:sldId id="267" r:id="rId7"/>
    <p:sldId id="274" r:id="rId8"/>
    <p:sldId id="259" r:id="rId9"/>
    <p:sldId id="271" r:id="rId10"/>
    <p:sldId id="27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7"/>
        <p:cNvGrpSpPr/>
        <p:nvPr/>
      </p:nvGrpSpPr>
      <p:grpSpPr>
        <a:xfrm>
          <a:off x="0" y="0"/>
          <a:ext cx="0" cy="0"/>
          <a:chOff x="0" y="0"/>
          <a:chExt cx="0" cy="0"/>
        </a:xfrm>
      </p:grpSpPr>
      <p:sp>
        <p:nvSpPr>
          <p:cNvPr id="28" name="Google Shape;28;p18"/>
          <p:cNvSpPr txBox="1">
            <a:spLocks noGrp="1"/>
          </p:cNvSpPr>
          <p:nvPr>
            <p:ph type="title"/>
          </p:nvPr>
        </p:nvSpPr>
        <p:spPr>
          <a:xfrm>
            <a:off x="831850" y="493681"/>
            <a:ext cx="10515600" cy="10994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solidFill>
                  <a:schemeClr val="accent3"/>
                </a:solidFill>
                <a:latin typeface="Montserrat SemiBold" panose="020B060402020202020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dirty="0"/>
          </a:p>
        </p:txBody>
      </p:sp>
      <p:sp>
        <p:nvSpPr>
          <p:cNvPr id="29" name="Google Shape;29;p18"/>
          <p:cNvSpPr txBox="1">
            <a:spLocks noGrp="1"/>
          </p:cNvSpPr>
          <p:nvPr>
            <p:ph type="body" idx="1"/>
          </p:nvPr>
        </p:nvSpPr>
        <p:spPr>
          <a:xfrm>
            <a:off x="831850" y="2394409"/>
            <a:ext cx="10515600" cy="369524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chemeClr val="accent4">
                    <a:lumMod val="75000"/>
                  </a:schemeClr>
                </a:solidFill>
                <a:latin typeface="Montserrat SemiBold" panose="020B0604020202020204" charset="0"/>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Edit Master text styles</a:t>
            </a:r>
          </a:p>
        </p:txBody>
      </p:sp>
      <p:sp>
        <p:nvSpPr>
          <p:cNvPr id="30" name="Google Shape;30;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CEB3634-941B-4BF3-98B9-DC8C76554E92}" type="datetimeFigureOut">
              <a:rPr lang="en-GB" smtClean="0"/>
              <a:t>16/11/2023</a:t>
            </a:fld>
            <a:endParaRPr lang="en-GB"/>
          </a:p>
        </p:txBody>
      </p:sp>
      <p:sp>
        <p:nvSpPr>
          <p:cNvPr id="31" name="Google Shape;3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GB"/>
          </a:p>
        </p:txBody>
      </p:sp>
      <p:sp>
        <p:nvSpPr>
          <p:cNvPr id="32" name="Google Shape;32;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36751CB8-BA8D-42FF-AC92-41F3F1687A14}" type="slidenum">
              <a:rPr lang="en-GB" smtClean="0"/>
              <a:t>‹#›</a:t>
            </a:fld>
            <a:endParaRPr lang="en-GB"/>
          </a:p>
        </p:txBody>
      </p:sp>
      <p:cxnSp>
        <p:nvCxnSpPr>
          <p:cNvPr id="7" name="Google Shape;223;p11">
            <a:extLst>
              <a:ext uri="{FF2B5EF4-FFF2-40B4-BE49-F238E27FC236}">
                <a16:creationId xmlns:a16="http://schemas.microsoft.com/office/drawing/2014/main" id="{571F3427-05DB-4C20-A8A7-286FE6204AF4}"/>
              </a:ext>
            </a:extLst>
          </p:cNvPr>
          <p:cNvCxnSpPr>
            <a:cxnSpLocks/>
          </p:cNvCxnSpPr>
          <p:nvPr/>
        </p:nvCxnSpPr>
        <p:spPr>
          <a:xfrm>
            <a:off x="1703044" y="1899042"/>
            <a:ext cx="9513596" cy="0"/>
          </a:xfrm>
          <a:prstGeom prst="straightConnector1">
            <a:avLst/>
          </a:prstGeom>
          <a:noFill/>
          <a:ln w="25400" cap="flat" cmpd="sng">
            <a:solidFill>
              <a:schemeClr val="accent2"/>
            </a:solidFill>
            <a:prstDash val="solid"/>
            <a:miter lim="800000"/>
            <a:headEnd type="none" w="sm" len="sm"/>
            <a:tailEnd type="none" w="sm" len="sm"/>
          </a:ln>
        </p:spPr>
      </p:cxnSp>
    </p:spTree>
    <p:extLst>
      <p:ext uri="{BB962C8B-B14F-4D97-AF65-F5344CB8AC3E}">
        <p14:creationId xmlns:p14="http://schemas.microsoft.com/office/powerpoint/2010/main" val="218845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sp>
        <p:nvSpPr>
          <p:cNvPr id="22" name="Google Shape;22;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sz="4400">
                <a:solidFill>
                  <a:schemeClr val="accent3"/>
                </a:solidFill>
                <a:latin typeface="Montserrat SemiBold" panose="020B060402020202020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dirty="0"/>
          </a:p>
        </p:txBody>
      </p:sp>
      <p:sp>
        <p:nvSpPr>
          <p:cNvPr id="23" name="Google Shape;23;p17"/>
          <p:cNvSpPr txBox="1">
            <a:spLocks noGrp="1"/>
          </p:cNvSpPr>
          <p:nvPr>
            <p:ph type="body" idx="1"/>
          </p:nvPr>
        </p:nvSpPr>
        <p:spPr>
          <a:xfrm>
            <a:off x="838200" y="2309567"/>
            <a:ext cx="10515600" cy="38673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sz="3200">
                <a:solidFill>
                  <a:schemeClr val="accent4">
                    <a:lumMod val="75000"/>
                  </a:schemeClr>
                </a:solidFill>
                <a:latin typeface="Montserrat SemiBold" panose="020B060402020202020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4" name="Google Shape;24;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CEB3634-941B-4BF3-98B9-DC8C76554E92}" type="datetimeFigureOut">
              <a:rPr lang="en-GB" smtClean="0"/>
              <a:t>16/11/2023</a:t>
            </a:fld>
            <a:endParaRPr lang="en-GB"/>
          </a:p>
        </p:txBody>
      </p:sp>
      <p:sp>
        <p:nvSpPr>
          <p:cNvPr id="25" name="Google Shape;2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GB"/>
          </a:p>
        </p:txBody>
      </p:sp>
      <p:sp>
        <p:nvSpPr>
          <p:cNvPr id="26" name="Google Shape;26;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36751CB8-BA8D-42FF-AC92-41F3F1687A14}" type="slidenum">
              <a:rPr lang="en-GB" smtClean="0"/>
              <a:t>‹#›</a:t>
            </a:fld>
            <a:endParaRPr lang="en-GB"/>
          </a:p>
        </p:txBody>
      </p:sp>
      <p:cxnSp>
        <p:nvCxnSpPr>
          <p:cNvPr id="7" name="Google Shape;223;p11">
            <a:extLst>
              <a:ext uri="{FF2B5EF4-FFF2-40B4-BE49-F238E27FC236}">
                <a16:creationId xmlns:a16="http://schemas.microsoft.com/office/drawing/2014/main" id="{666FE6FE-4338-48D2-92EE-AD4E8CD02C2F}"/>
              </a:ext>
            </a:extLst>
          </p:cNvPr>
          <p:cNvCxnSpPr>
            <a:cxnSpLocks/>
          </p:cNvCxnSpPr>
          <p:nvPr/>
        </p:nvCxnSpPr>
        <p:spPr>
          <a:xfrm>
            <a:off x="1703044" y="1899042"/>
            <a:ext cx="9513596" cy="0"/>
          </a:xfrm>
          <a:prstGeom prst="straightConnector1">
            <a:avLst/>
          </a:prstGeom>
          <a:noFill/>
          <a:ln w="25400" cap="flat" cmpd="sng">
            <a:solidFill>
              <a:schemeClr val="accent2"/>
            </a:solidFill>
            <a:prstDash val="solid"/>
            <a:miter lim="800000"/>
            <a:headEnd type="none" w="sm" len="sm"/>
            <a:tailEnd type="none" w="sm" len="sm"/>
          </a:ln>
        </p:spPr>
      </p:cxnSp>
    </p:spTree>
    <p:extLst>
      <p:ext uri="{BB962C8B-B14F-4D97-AF65-F5344CB8AC3E}">
        <p14:creationId xmlns:p14="http://schemas.microsoft.com/office/powerpoint/2010/main" val="227168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47B67-A162-45CC-A040-694581885F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D360CE2-2839-492F-BD30-0396FD3DA1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6CAF59E-6A0D-4BE0-8469-30BECC7565F7}"/>
              </a:ext>
            </a:extLst>
          </p:cNvPr>
          <p:cNvSpPr>
            <a:spLocks noGrp="1"/>
          </p:cNvSpPr>
          <p:nvPr>
            <p:ph type="dt" sz="half" idx="10"/>
          </p:nvPr>
        </p:nvSpPr>
        <p:spPr/>
        <p:txBody>
          <a:bodyPr/>
          <a:lstStyle/>
          <a:p>
            <a:fld id="{BCEB3634-941B-4BF3-98B9-DC8C76554E92}" type="datetimeFigureOut">
              <a:rPr lang="en-GB" smtClean="0"/>
              <a:t>16/11/2023</a:t>
            </a:fld>
            <a:endParaRPr lang="en-GB"/>
          </a:p>
        </p:txBody>
      </p:sp>
      <p:sp>
        <p:nvSpPr>
          <p:cNvPr id="5" name="Footer Placeholder 4">
            <a:extLst>
              <a:ext uri="{FF2B5EF4-FFF2-40B4-BE49-F238E27FC236}">
                <a16:creationId xmlns:a16="http://schemas.microsoft.com/office/drawing/2014/main" id="{5E6B53FF-0DC6-4698-8328-749691EC00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9EA055-EDE1-4E3C-A98A-4522296E4728}"/>
              </a:ext>
            </a:extLst>
          </p:cNvPr>
          <p:cNvSpPr>
            <a:spLocks noGrp="1"/>
          </p:cNvSpPr>
          <p:nvPr>
            <p:ph type="sldNum" sz="quarter" idx="12"/>
          </p:nvPr>
        </p:nvSpPr>
        <p:spPr/>
        <p:txBody>
          <a:bodyPr/>
          <a:lstStyle/>
          <a:p>
            <a:fld id="{36751CB8-BA8D-42FF-AC92-41F3F1687A14}" type="slidenum">
              <a:rPr lang="en-GB" smtClean="0"/>
              <a:t>‹#›</a:t>
            </a:fld>
            <a:endParaRPr lang="en-GB"/>
          </a:p>
        </p:txBody>
      </p:sp>
    </p:spTree>
    <p:extLst>
      <p:ext uri="{BB962C8B-B14F-4D97-AF65-F5344CB8AC3E}">
        <p14:creationId xmlns:p14="http://schemas.microsoft.com/office/powerpoint/2010/main" val="40768470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2" name="Google Shape;1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fld id="{BCEB3634-941B-4BF3-98B9-DC8C76554E92}" type="datetimeFigureOut">
              <a:rPr lang="en-GB" smtClean="0"/>
              <a:t>16/11/2023</a:t>
            </a:fld>
            <a:endParaRPr lang="en-GB"/>
          </a:p>
        </p:txBody>
      </p:sp>
      <p:sp>
        <p:nvSpPr>
          <p:cNvPr id="13" name="Google Shape;1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n-GB"/>
          </a:p>
        </p:txBody>
      </p:sp>
      <p:sp>
        <p:nvSpPr>
          <p:cNvPr id="14" name="Google Shape;1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fld id="{36751CB8-BA8D-42FF-AC92-41F3F1687A14}" type="slidenum">
              <a:rPr lang="en-GB" smtClean="0"/>
              <a:t>‹#›</a:t>
            </a:fld>
            <a:endParaRPr lang="en-GB"/>
          </a:p>
        </p:txBody>
      </p:sp>
      <p:grpSp>
        <p:nvGrpSpPr>
          <p:cNvPr id="7" name="Group 6">
            <a:extLst>
              <a:ext uri="{FF2B5EF4-FFF2-40B4-BE49-F238E27FC236}">
                <a16:creationId xmlns:a16="http://schemas.microsoft.com/office/drawing/2014/main" id="{0FEE8EF5-B865-4102-BB4E-48D1436A5AD9}"/>
              </a:ext>
            </a:extLst>
          </p:cNvPr>
          <p:cNvGrpSpPr/>
          <p:nvPr/>
        </p:nvGrpSpPr>
        <p:grpSpPr>
          <a:xfrm>
            <a:off x="0" y="5584518"/>
            <a:ext cx="12209006" cy="1273482"/>
            <a:chOff x="-8502" y="5572062"/>
            <a:chExt cx="12209006" cy="1273482"/>
          </a:xfrm>
        </p:grpSpPr>
        <p:sp>
          <p:nvSpPr>
            <p:cNvPr id="8" name="Rectangle 7">
              <a:extLst>
                <a:ext uri="{FF2B5EF4-FFF2-40B4-BE49-F238E27FC236}">
                  <a16:creationId xmlns:a16="http://schemas.microsoft.com/office/drawing/2014/main" id="{F9B2F0F8-EB64-425D-9C9A-E6919F20192C}"/>
                </a:ext>
              </a:extLst>
            </p:cNvPr>
            <p:cNvSpPr/>
            <p:nvPr/>
          </p:nvSpPr>
          <p:spPr>
            <a:xfrm>
              <a:off x="-8502" y="5585870"/>
              <a:ext cx="12191998" cy="1259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A picture containing logo&#10;&#10;Description automatically generated">
              <a:extLst>
                <a:ext uri="{FF2B5EF4-FFF2-40B4-BE49-F238E27FC236}">
                  <a16:creationId xmlns:a16="http://schemas.microsoft.com/office/drawing/2014/main" id="{8A81F030-9A49-4A7B-A763-941A0C7EC96B}"/>
                </a:ext>
              </a:extLst>
            </p:cNvPr>
            <p:cNvPicPr>
              <a:picLocks noChangeAspect="1"/>
            </p:cNvPicPr>
            <p:nvPr/>
          </p:nvPicPr>
          <p:blipFill>
            <a:blip r:embed="rId5"/>
            <a:stretch>
              <a:fillRect/>
            </a:stretch>
          </p:blipFill>
          <p:spPr>
            <a:xfrm>
              <a:off x="10398370" y="5572062"/>
              <a:ext cx="1802134" cy="1273481"/>
            </a:xfrm>
            <a:prstGeom prst="rect">
              <a:avLst/>
            </a:prstGeom>
          </p:spPr>
        </p:pic>
        <p:sp>
          <p:nvSpPr>
            <p:cNvPr id="15" name="Google Shape;222;p11">
              <a:extLst>
                <a:ext uri="{FF2B5EF4-FFF2-40B4-BE49-F238E27FC236}">
                  <a16:creationId xmlns:a16="http://schemas.microsoft.com/office/drawing/2014/main" id="{30E829D0-347C-4778-9207-971693B4D0FE}"/>
                </a:ext>
              </a:extLst>
            </p:cNvPr>
            <p:cNvSpPr txBox="1"/>
            <p:nvPr/>
          </p:nvSpPr>
          <p:spPr>
            <a:xfrm>
              <a:off x="4844849" y="6406595"/>
              <a:ext cx="2502301" cy="3692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accent3"/>
                  </a:solidFill>
                  <a:latin typeface="Montserrat SemiBold"/>
                  <a:ea typeface="Montserrat SemiBold"/>
                  <a:cs typeface="Montserrat SemiBold"/>
                  <a:sym typeface="Montserrat SemiBold"/>
                </a:rPr>
                <a:t>Proud to be part of</a:t>
              </a:r>
              <a:endParaRPr sz="1800" dirty="0">
                <a:solidFill>
                  <a:schemeClr val="accent3"/>
                </a:solidFill>
              </a:endParaRPr>
            </a:p>
          </p:txBody>
        </p:sp>
      </p:grpSp>
      <p:sp>
        <p:nvSpPr>
          <p:cNvPr id="16" name="Google Shape;222;p11">
            <a:extLst>
              <a:ext uri="{FF2B5EF4-FFF2-40B4-BE49-F238E27FC236}">
                <a16:creationId xmlns:a16="http://schemas.microsoft.com/office/drawing/2014/main" id="{1880927C-7A5E-4D4E-9172-2AC9401435BA}"/>
              </a:ext>
            </a:extLst>
          </p:cNvPr>
          <p:cNvSpPr txBox="1"/>
          <p:nvPr/>
        </p:nvSpPr>
        <p:spPr>
          <a:xfrm>
            <a:off x="1224699" y="2907538"/>
            <a:ext cx="10515599"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4400" dirty="0">
              <a:solidFill>
                <a:schemeClr val="accent3"/>
              </a:solidFill>
              <a:latin typeface="Montserrat SemiBold" panose="020B0604020202020204" charset="0"/>
            </a:endParaRPr>
          </a:p>
        </p:txBody>
      </p:sp>
      <p:sp>
        <p:nvSpPr>
          <p:cNvPr id="18" name="Google Shape;222;p11">
            <a:extLst>
              <a:ext uri="{FF2B5EF4-FFF2-40B4-BE49-F238E27FC236}">
                <a16:creationId xmlns:a16="http://schemas.microsoft.com/office/drawing/2014/main" id="{22785D84-F712-4E1D-A1D2-FA1381513E89}"/>
              </a:ext>
            </a:extLst>
          </p:cNvPr>
          <p:cNvSpPr txBox="1"/>
          <p:nvPr/>
        </p:nvSpPr>
        <p:spPr>
          <a:xfrm>
            <a:off x="1461155" y="986151"/>
            <a:ext cx="8945717"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4400" dirty="0">
              <a:solidFill>
                <a:schemeClr val="accent3"/>
              </a:solidFill>
              <a:latin typeface="Montserrat SemiBold" panose="020B0604020202020204" charset="0"/>
            </a:endParaRPr>
          </a:p>
        </p:txBody>
      </p:sp>
      <p:pic>
        <p:nvPicPr>
          <p:cNvPr id="2" name="Picture 1">
            <a:extLst>
              <a:ext uri="{FF2B5EF4-FFF2-40B4-BE49-F238E27FC236}">
                <a16:creationId xmlns:a16="http://schemas.microsoft.com/office/drawing/2014/main" id="{50BA1659-2CF9-4AD5-9100-D11C708A6697}"/>
              </a:ext>
            </a:extLst>
          </p:cNvPr>
          <p:cNvPicPr>
            <a:picLocks noChangeAspect="1"/>
          </p:cNvPicPr>
          <p:nvPr/>
        </p:nvPicPr>
        <p:blipFill>
          <a:blip r:embed="rId6"/>
          <a:stretch>
            <a:fillRect/>
          </a:stretch>
        </p:blipFill>
        <p:spPr>
          <a:xfrm>
            <a:off x="149647" y="5645944"/>
            <a:ext cx="1146147" cy="1164437"/>
          </a:xfrm>
          <a:prstGeom prst="rect">
            <a:avLst/>
          </a:prstGeom>
        </p:spPr>
      </p:pic>
    </p:spTree>
    <p:extLst>
      <p:ext uri="{BB962C8B-B14F-4D97-AF65-F5344CB8AC3E}">
        <p14:creationId xmlns:p14="http://schemas.microsoft.com/office/powerpoint/2010/main" val="375065096"/>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home.oxfordowl.co.uk/reading/reading-schemes-oxford-levels/essential-letters-and-sound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dirty="0">
                <a:solidFill>
                  <a:schemeClr val="accent3"/>
                </a:solidFill>
                <a:latin typeface="Montserrat Medium" pitchFamily="2" charset="0"/>
              </a:rPr>
              <a:t>Welcome to the </a:t>
            </a:r>
            <a:r>
              <a:rPr lang="en-GB">
                <a:solidFill>
                  <a:schemeClr val="accent3"/>
                </a:solidFill>
                <a:latin typeface="Montserrat Medium" pitchFamily="2" charset="0"/>
              </a:rPr>
              <a:t>Phonics Workshop</a:t>
            </a:r>
            <a:endParaRPr lang="en-GB" dirty="0">
              <a:solidFill>
                <a:schemeClr val="accent3"/>
              </a:solidFill>
              <a:latin typeface="Montserrat Medium" pitchFamily="2" charset="0"/>
            </a:endParaRPr>
          </a:p>
        </p:txBody>
      </p:sp>
    </p:spTree>
    <p:extLst>
      <p:ext uri="{BB962C8B-B14F-4D97-AF65-F5344CB8AC3E}">
        <p14:creationId xmlns:p14="http://schemas.microsoft.com/office/powerpoint/2010/main" val="3554893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87F7B-DF5F-4251-9C3B-148FA209D969}"/>
              </a:ext>
            </a:extLst>
          </p:cNvPr>
          <p:cNvSpPr>
            <a:spLocks noGrp="1"/>
          </p:cNvSpPr>
          <p:nvPr>
            <p:ph type="ctrTitle"/>
          </p:nvPr>
        </p:nvSpPr>
        <p:spPr/>
        <p:txBody>
          <a:bodyPr/>
          <a:lstStyle/>
          <a:p>
            <a:r>
              <a:rPr lang="en-GB" dirty="0">
                <a:solidFill>
                  <a:schemeClr val="accent4">
                    <a:lumMod val="75000"/>
                  </a:schemeClr>
                </a:solidFill>
                <a:latin typeface="Montserrat SemiBold" pitchFamily="2" charset="0"/>
              </a:rPr>
              <a:t>Any questions? </a:t>
            </a:r>
          </a:p>
        </p:txBody>
      </p:sp>
    </p:spTree>
    <p:extLst>
      <p:ext uri="{BB962C8B-B14F-4D97-AF65-F5344CB8AC3E}">
        <p14:creationId xmlns:p14="http://schemas.microsoft.com/office/powerpoint/2010/main" val="2858360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273377"/>
            <a:ext cx="9144000" cy="1046375"/>
          </a:xfrm>
        </p:spPr>
        <p:txBody>
          <a:bodyPr/>
          <a:lstStyle/>
          <a:p>
            <a:r>
              <a:rPr lang="en-GB" sz="4400" b="1" dirty="0">
                <a:solidFill>
                  <a:schemeClr val="accent3"/>
                </a:solidFill>
                <a:latin typeface="Montserrat SemiBold" panose="020B0604020202020204"/>
              </a:rPr>
              <a:t>What is Phonics? </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1524000" y="1508289"/>
            <a:ext cx="9144000" cy="3749511"/>
          </a:xfrm>
        </p:spPr>
        <p:txBody>
          <a:bodyPr/>
          <a:lstStyle/>
          <a:p>
            <a:endParaRPr lang="en-GB" dirty="0">
              <a:solidFill>
                <a:schemeClr val="accent4"/>
              </a:solidFill>
              <a:latin typeface="Montserrat SemiBold" panose="020B0604020202020204"/>
            </a:endParaRPr>
          </a:p>
          <a:p>
            <a:endParaRPr lang="en-GB" dirty="0">
              <a:solidFill>
                <a:schemeClr val="accent4"/>
              </a:solidFill>
              <a:latin typeface="Montserrat SemiBold" panose="020B0604020202020204"/>
            </a:endParaRPr>
          </a:p>
          <a:p>
            <a:r>
              <a:rPr lang="en-GB" dirty="0">
                <a:solidFill>
                  <a:schemeClr val="accent4">
                    <a:lumMod val="75000"/>
                  </a:schemeClr>
                </a:solidFill>
                <a:latin typeface="Montserrat SemiBold" panose="020B0604020202020204"/>
              </a:rPr>
              <a:t>Phonics is a method of teaching children how to read.</a:t>
            </a:r>
          </a:p>
          <a:p>
            <a:endParaRPr lang="en-GB" dirty="0">
              <a:solidFill>
                <a:schemeClr val="accent4">
                  <a:lumMod val="75000"/>
                </a:schemeClr>
              </a:solidFill>
              <a:latin typeface="Montserrat SemiBold" panose="020B0604020202020204"/>
            </a:endParaRPr>
          </a:p>
          <a:p>
            <a:r>
              <a:rPr lang="en-GB" dirty="0">
                <a:solidFill>
                  <a:schemeClr val="accent4">
                    <a:lumMod val="75000"/>
                  </a:schemeClr>
                </a:solidFill>
                <a:latin typeface="Montserrat SemiBold" panose="020B0604020202020204"/>
              </a:rPr>
              <a:t> We link letters to the sounds that they make to enable children to pronounce words</a:t>
            </a:r>
            <a:r>
              <a:rPr lang="en-GB" dirty="0">
                <a:solidFill>
                  <a:schemeClr val="accent4"/>
                </a:solidFill>
                <a:latin typeface="Montserrat SemiBold" panose="020B0604020202020204"/>
              </a:rPr>
              <a:t>. </a:t>
            </a:r>
          </a:p>
        </p:txBody>
      </p:sp>
    </p:spTree>
    <p:extLst>
      <p:ext uri="{BB962C8B-B14F-4D97-AF65-F5344CB8AC3E}">
        <p14:creationId xmlns:p14="http://schemas.microsoft.com/office/powerpoint/2010/main" val="2021027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73DE553-8561-42E1-8856-ACE9E85EE178}"/>
              </a:ext>
            </a:extLst>
          </p:cNvPr>
          <p:cNvSpPr>
            <a:spLocks noGrp="1"/>
          </p:cNvSpPr>
          <p:nvPr>
            <p:ph type="subTitle" idx="1"/>
          </p:nvPr>
        </p:nvSpPr>
        <p:spPr>
          <a:xfrm>
            <a:off x="1524000" y="1499034"/>
            <a:ext cx="9144000" cy="1655762"/>
          </a:xfrm>
        </p:spPr>
        <p:txBody>
          <a:bodyPr/>
          <a:lstStyle/>
          <a:p>
            <a:r>
              <a:rPr lang="en-US" dirty="0">
                <a:solidFill>
                  <a:schemeClr val="accent4">
                    <a:lumMod val="75000"/>
                  </a:schemeClr>
                </a:solidFill>
                <a:latin typeface="Montserrat SemiBold" pitchFamily="2" charset="0"/>
              </a:rPr>
              <a:t>Essential Letters and Sounds (ELS) is our chosen phonics </a:t>
            </a:r>
            <a:r>
              <a:rPr lang="en-US" dirty="0" err="1">
                <a:solidFill>
                  <a:schemeClr val="accent4">
                    <a:lumMod val="75000"/>
                  </a:schemeClr>
                </a:solidFill>
                <a:latin typeface="Montserrat SemiBold" pitchFamily="2" charset="0"/>
              </a:rPr>
              <a:t>programme</a:t>
            </a:r>
            <a:r>
              <a:rPr lang="en-US" dirty="0">
                <a:solidFill>
                  <a:schemeClr val="accent4">
                    <a:lumMod val="75000"/>
                  </a:schemeClr>
                </a:solidFill>
                <a:latin typeface="Montserrat SemiBold" pitchFamily="2" charset="0"/>
              </a:rPr>
              <a:t>.</a:t>
            </a:r>
          </a:p>
          <a:p>
            <a:endParaRPr lang="en-US" dirty="0">
              <a:solidFill>
                <a:schemeClr val="accent4">
                  <a:lumMod val="75000"/>
                </a:schemeClr>
              </a:solidFill>
              <a:latin typeface="Montserrat SemiBold" pitchFamily="2" charset="0"/>
            </a:endParaRPr>
          </a:p>
          <a:p>
            <a:r>
              <a:rPr lang="en-US" dirty="0">
                <a:solidFill>
                  <a:schemeClr val="accent4">
                    <a:lumMod val="75000"/>
                  </a:schemeClr>
                </a:solidFill>
                <a:latin typeface="Montserrat SemiBold" pitchFamily="2" charset="0"/>
              </a:rPr>
              <a:t>It teaches children to read by identify the phonemes (smallest unit of sound) and graphemes (written version of the sound) within words and using these to read words.</a:t>
            </a:r>
          </a:p>
          <a:p>
            <a:endParaRPr lang="en-US" dirty="0"/>
          </a:p>
          <a:p>
            <a:r>
              <a:rPr lang="en-GB" dirty="0">
                <a:hlinkClick r:id="rId2"/>
              </a:rPr>
              <a:t>Essential Letters and Sounds - Oxford Owl</a:t>
            </a:r>
            <a:endParaRPr lang="en-GB" dirty="0"/>
          </a:p>
        </p:txBody>
      </p:sp>
      <p:sp>
        <p:nvSpPr>
          <p:cNvPr id="4" name="Title 1">
            <a:extLst>
              <a:ext uri="{FF2B5EF4-FFF2-40B4-BE49-F238E27FC236}">
                <a16:creationId xmlns:a16="http://schemas.microsoft.com/office/drawing/2014/main" id="{7E18CD29-66D5-45E9-A774-1BA7BAAE6E61}"/>
              </a:ext>
            </a:extLst>
          </p:cNvPr>
          <p:cNvSpPr>
            <a:spLocks noGrp="1"/>
          </p:cNvSpPr>
          <p:nvPr>
            <p:ph type="ctrTitle"/>
          </p:nvPr>
        </p:nvSpPr>
        <p:spPr>
          <a:xfrm>
            <a:off x="1524000" y="273377"/>
            <a:ext cx="9144000" cy="1046375"/>
          </a:xfrm>
        </p:spPr>
        <p:txBody>
          <a:bodyPr/>
          <a:lstStyle/>
          <a:p>
            <a:r>
              <a:rPr lang="en-GB" sz="4400" b="1" dirty="0">
                <a:solidFill>
                  <a:schemeClr val="accent3"/>
                </a:solidFill>
                <a:latin typeface="Montserrat SemiBold" panose="020B0604020202020204"/>
              </a:rPr>
              <a:t>ELS </a:t>
            </a:r>
          </a:p>
        </p:txBody>
      </p:sp>
    </p:spTree>
    <p:extLst>
      <p:ext uri="{BB962C8B-B14F-4D97-AF65-F5344CB8AC3E}">
        <p14:creationId xmlns:p14="http://schemas.microsoft.com/office/powerpoint/2010/main" val="469800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440872" y="169613"/>
            <a:ext cx="9144000" cy="1046375"/>
          </a:xfrm>
        </p:spPr>
        <p:txBody>
          <a:bodyPr/>
          <a:lstStyle/>
          <a:p>
            <a:r>
              <a:rPr lang="en-GB" sz="4400" b="1" dirty="0">
                <a:solidFill>
                  <a:schemeClr val="accent3"/>
                </a:solidFill>
                <a:latin typeface="Montserrat SemiBold" panose="020B0604020202020204"/>
              </a:rPr>
              <a:t>Teaching Phonics</a:t>
            </a:r>
            <a:br>
              <a:rPr lang="en-GB" sz="4400" b="1" dirty="0">
                <a:solidFill>
                  <a:schemeClr val="accent3"/>
                </a:solidFill>
                <a:latin typeface="Montserrat SemiBold" panose="020B0604020202020204"/>
              </a:rPr>
            </a:br>
            <a:endParaRPr lang="en-GB" sz="1800" b="1" dirty="0">
              <a:solidFill>
                <a:schemeClr val="accent3"/>
              </a:solidFill>
              <a:latin typeface="Montserrat SemiBold" panose="020B0604020202020204"/>
            </a:endParaRP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138545" y="1025309"/>
            <a:ext cx="11748654" cy="3749511"/>
          </a:xfrm>
        </p:spPr>
        <p:txBody>
          <a:bodyPr/>
          <a:lstStyle/>
          <a:p>
            <a:pPr marL="800100" lvl="1" indent="-342900" algn="l">
              <a:lnSpc>
                <a:spcPct val="150000"/>
              </a:lnSpc>
              <a:buFont typeface="Arial" panose="020B0604020202020204" pitchFamily="34" charset="0"/>
              <a:buChar char="•"/>
            </a:pPr>
            <a:r>
              <a:rPr lang="en-GB" sz="2400" dirty="0">
                <a:solidFill>
                  <a:schemeClr val="accent4">
                    <a:lumMod val="75000"/>
                  </a:schemeClr>
                </a:solidFill>
                <a:latin typeface="Montserrat SemiBold" pitchFamily="2" charset="0"/>
              </a:rPr>
              <a:t>Whole class</a:t>
            </a:r>
          </a:p>
          <a:p>
            <a:pPr marL="800100" lvl="1" indent="-342900" algn="l">
              <a:lnSpc>
                <a:spcPct val="150000"/>
              </a:lnSpc>
              <a:buFont typeface="Arial" panose="020B0604020202020204" pitchFamily="34" charset="0"/>
              <a:buChar char="•"/>
            </a:pPr>
            <a:r>
              <a:rPr lang="en-GB" sz="2400" dirty="0">
                <a:solidFill>
                  <a:schemeClr val="accent4">
                    <a:lumMod val="75000"/>
                  </a:schemeClr>
                </a:solidFill>
                <a:latin typeface="Montserrat SemiBold" pitchFamily="2" charset="0"/>
              </a:rPr>
              <a:t>High quality teaching with repetition and reinforcement of learning</a:t>
            </a:r>
          </a:p>
          <a:p>
            <a:pPr marL="800100" lvl="1" indent="-342900" algn="l">
              <a:lnSpc>
                <a:spcPct val="150000"/>
              </a:lnSpc>
              <a:buFont typeface="Arial" panose="020B0604020202020204" pitchFamily="34" charset="0"/>
              <a:buChar char="•"/>
            </a:pPr>
            <a:r>
              <a:rPr lang="en-GB" sz="2400" dirty="0">
                <a:solidFill>
                  <a:schemeClr val="accent4">
                    <a:lumMod val="75000"/>
                  </a:schemeClr>
                </a:solidFill>
                <a:latin typeface="Montserrat SemiBold" pitchFamily="2" charset="0"/>
              </a:rPr>
              <a:t>Effective modelling - My turn your turn approach </a:t>
            </a:r>
          </a:p>
          <a:p>
            <a:pPr marL="800100" lvl="1" indent="-342900" algn="l">
              <a:lnSpc>
                <a:spcPct val="150000"/>
              </a:lnSpc>
              <a:buFont typeface="Arial" panose="020B0604020202020204" pitchFamily="34" charset="0"/>
              <a:buChar char="•"/>
            </a:pPr>
            <a:r>
              <a:rPr lang="en-GB" sz="2400" dirty="0">
                <a:solidFill>
                  <a:schemeClr val="accent4">
                    <a:lumMod val="75000"/>
                  </a:schemeClr>
                </a:solidFill>
                <a:latin typeface="Montserrat SemiBold" pitchFamily="2" charset="0"/>
              </a:rPr>
              <a:t>Fun and Interactive </a:t>
            </a:r>
          </a:p>
          <a:p>
            <a:pPr marL="800100" lvl="1" indent="-342900" algn="l">
              <a:lnSpc>
                <a:spcPct val="150000"/>
              </a:lnSpc>
              <a:buFont typeface="Arial" panose="020B0604020202020204" pitchFamily="34" charset="0"/>
              <a:buChar char="•"/>
            </a:pPr>
            <a:r>
              <a:rPr lang="en-GB" sz="2400" dirty="0">
                <a:solidFill>
                  <a:schemeClr val="accent4">
                    <a:lumMod val="75000"/>
                  </a:schemeClr>
                </a:solidFill>
                <a:latin typeface="Montserrat SemiBold" pitchFamily="2" charset="0"/>
              </a:rPr>
              <a:t>Consistent</a:t>
            </a:r>
          </a:p>
          <a:p>
            <a:pPr marL="800100" lvl="1" indent="-342900" algn="l">
              <a:lnSpc>
                <a:spcPct val="150000"/>
              </a:lnSpc>
              <a:buFont typeface="Arial" panose="020B0604020202020204" pitchFamily="34" charset="0"/>
              <a:buChar char="•"/>
            </a:pPr>
            <a:r>
              <a:rPr lang="en-US" sz="2400" b="1" dirty="0">
                <a:solidFill>
                  <a:schemeClr val="accent4">
                    <a:lumMod val="75000"/>
                  </a:schemeClr>
                </a:solidFill>
                <a:latin typeface="Montserrat SemiBold" pitchFamily="2" charset="0"/>
                <a:cs typeface="Calibri"/>
              </a:rPr>
              <a:t>Opportunities for writing- new grapheme, words and sentences.</a:t>
            </a:r>
          </a:p>
          <a:p>
            <a:pPr marL="800100" lvl="1" indent="-342900" algn="l">
              <a:lnSpc>
                <a:spcPct val="150000"/>
              </a:lnSpc>
              <a:buFont typeface="Arial" panose="020B0604020202020204" pitchFamily="34" charset="0"/>
              <a:buChar char="•"/>
            </a:pPr>
            <a:r>
              <a:rPr lang="en-US" sz="2400" b="1" dirty="0">
                <a:solidFill>
                  <a:schemeClr val="accent4">
                    <a:lumMod val="75000"/>
                  </a:schemeClr>
                </a:solidFill>
                <a:latin typeface="Montserrat SemiBold" pitchFamily="2" charset="0"/>
                <a:cs typeface="Calibri"/>
              </a:rPr>
              <a:t>Lots of opportunity for oral blending c/</a:t>
            </a:r>
            <a:r>
              <a:rPr lang="en-US" sz="2400" b="1" dirty="0" err="1">
                <a:solidFill>
                  <a:schemeClr val="accent4">
                    <a:lumMod val="75000"/>
                  </a:schemeClr>
                </a:solidFill>
                <a:latin typeface="Montserrat SemiBold" pitchFamily="2" charset="0"/>
                <a:cs typeface="Calibri"/>
              </a:rPr>
              <a:t>oa</a:t>
            </a:r>
            <a:r>
              <a:rPr lang="en-US" sz="2400" b="1" dirty="0">
                <a:solidFill>
                  <a:schemeClr val="accent4">
                    <a:lumMod val="75000"/>
                  </a:schemeClr>
                </a:solidFill>
                <a:latin typeface="Montserrat SemiBold" pitchFamily="2" charset="0"/>
                <a:cs typeface="Calibri"/>
              </a:rPr>
              <a:t>/t</a:t>
            </a:r>
            <a:endParaRPr lang="en-GB" sz="2400" dirty="0">
              <a:solidFill>
                <a:schemeClr val="accent4">
                  <a:lumMod val="75000"/>
                </a:schemeClr>
              </a:solidFill>
              <a:latin typeface="Montserrat SemiBold" pitchFamily="2" charset="0"/>
            </a:endParaRPr>
          </a:p>
          <a:p>
            <a:pPr marL="800100" lvl="1" indent="-342900" algn="l">
              <a:lnSpc>
                <a:spcPct val="150000"/>
              </a:lnSpc>
              <a:buFont typeface="Arial" panose="020B0604020202020204" pitchFamily="34" charset="0"/>
              <a:buChar char="•"/>
            </a:pPr>
            <a:r>
              <a:rPr lang="en-GB" sz="2400" dirty="0">
                <a:solidFill>
                  <a:schemeClr val="accent4">
                    <a:lumMod val="75000"/>
                  </a:schemeClr>
                </a:solidFill>
                <a:latin typeface="Montserrat SemiBold" pitchFamily="2" charset="0"/>
              </a:rPr>
              <a:t>Pure sounds </a:t>
            </a:r>
          </a:p>
          <a:p>
            <a:pPr marL="914400" lvl="1" indent="-457200" algn="l">
              <a:lnSpc>
                <a:spcPct val="150000"/>
              </a:lnSpc>
              <a:buFont typeface="Arial" panose="020B0604020202020204" pitchFamily="34" charset="0"/>
              <a:buChar char="•"/>
            </a:pPr>
            <a:endParaRPr lang="en-GB" sz="2800" dirty="0">
              <a:solidFill>
                <a:schemeClr val="accent4"/>
              </a:solidFill>
              <a:latin typeface="Montserrat SemiBold" panose="020B0604020202020204"/>
            </a:endParaRPr>
          </a:p>
        </p:txBody>
      </p:sp>
    </p:spTree>
    <p:extLst>
      <p:ext uri="{BB962C8B-B14F-4D97-AF65-F5344CB8AC3E}">
        <p14:creationId xmlns:p14="http://schemas.microsoft.com/office/powerpoint/2010/main" val="643035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D7A1A8-B25B-469E-8621-73229EA75E56}"/>
              </a:ext>
            </a:extLst>
          </p:cNvPr>
          <p:cNvSpPr>
            <a:spLocks noGrp="1"/>
          </p:cNvSpPr>
          <p:nvPr>
            <p:ph type="ctrTitle"/>
          </p:nvPr>
        </p:nvSpPr>
        <p:spPr>
          <a:xfrm>
            <a:off x="1524000" y="659140"/>
            <a:ext cx="9144000" cy="1046375"/>
          </a:xfrm>
        </p:spPr>
        <p:txBody>
          <a:bodyPr/>
          <a:lstStyle/>
          <a:p>
            <a:r>
              <a:rPr lang="en-GB" sz="4400" b="1" dirty="0">
                <a:solidFill>
                  <a:schemeClr val="accent3"/>
                </a:solidFill>
                <a:latin typeface="Montserrat SemiBold" panose="020B0604020202020204"/>
              </a:rPr>
              <a:t>Example lesson</a:t>
            </a:r>
            <a:br>
              <a:rPr lang="en-GB" sz="4400" b="1" dirty="0">
                <a:solidFill>
                  <a:schemeClr val="accent3"/>
                </a:solidFill>
                <a:latin typeface="Montserrat SemiBold" panose="020B0604020202020204"/>
              </a:rPr>
            </a:br>
            <a:endParaRPr lang="en-GB" sz="1800" b="1" dirty="0">
              <a:solidFill>
                <a:schemeClr val="accent3"/>
              </a:solidFill>
              <a:latin typeface="Montserrat SemiBold" panose="020B0604020202020204"/>
            </a:endParaRPr>
          </a:p>
        </p:txBody>
      </p:sp>
      <p:pic>
        <p:nvPicPr>
          <p:cNvPr id="6" name="Picture 5">
            <a:extLst>
              <a:ext uri="{FF2B5EF4-FFF2-40B4-BE49-F238E27FC236}">
                <a16:creationId xmlns:a16="http://schemas.microsoft.com/office/drawing/2014/main" id="{A0FDC176-2270-475F-89CA-6C81A3A2DE42}"/>
              </a:ext>
            </a:extLst>
          </p:cNvPr>
          <p:cNvPicPr/>
          <p:nvPr/>
        </p:nvPicPr>
        <p:blipFill rotWithShape="1">
          <a:blip r:embed="rId2"/>
          <a:srcRect l="29290" t="26824" r="30720" b="21485"/>
          <a:stretch/>
        </p:blipFill>
        <p:spPr bwMode="auto">
          <a:xfrm>
            <a:off x="2790494" y="2382159"/>
            <a:ext cx="3541424" cy="2680955"/>
          </a:xfrm>
          <a:prstGeom prst="rect">
            <a:avLst/>
          </a:prstGeom>
          <a:ln>
            <a:noFill/>
          </a:ln>
          <a:extLst>
            <a:ext uri="{53640926-AAD7-44D8-BBD7-CCE9431645EC}">
              <a14:shadowObscured xmlns:a14="http://schemas.microsoft.com/office/drawing/2010/main"/>
            </a:ext>
          </a:extLst>
        </p:spPr>
      </p:pic>
      <p:pic>
        <p:nvPicPr>
          <p:cNvPr id="7" name="Picture 6">
            <a:extLst>
              <a:ext uri="{FF2B5EF4-FFF2-40B4-BE49-F238E27FC236}">
                <a16:creationId xmlns:a16="http://schemas.microsoft.com/office/drawing/2014/main" id="{48B12DB5-677C-4AD6-BB23-57E411EFDDE6}"/>
              </a:ext>
            </a:extLst>
          </p:cNvPr>
          <p:cNvPicPr/>
          <p:nvPr/>
        </p:nvPicPr>
        <p:blipFill rotWithShape="1">
          <a:blip r:embed="rId3"/>
          <a:srcRect l="28414" t="28766" r="29846" b="18375"/>
          <a:stretch/>
        </p:blipFill>
        <p:spPr bwMode="auto">
          <a:xfrm>
            <a:off x="5796363" y="1725930"/>
            <a:ext cx="2391410" cy="1703070"/>
          </a:xfrm>
          <a:prstGeom prst="rect">
            <a:avLst/>
          </a:prstGeom>
          <a:ln>
            <a:noFill/>
          </a:ln>
          <a:extLst>
            <a:ext uri="{53640926-AAD7-44D8-BBD7-CCE9431645EC}">
              <a14:shadowObscured xmlns:a14="http://schemas.microsoft.com/office/drawing/2010/main"/>
            </a:ext>
          </a:extLst>
        </p:spPr>
      </p:pic>
      <p:pic>
        <p:nvPicPr>
          <p:cNvPr id="8" name="Picture 7">
            <a:extLst>
              <a:ext uri="{FF2B5EF4-FFF2-40B4-BE49-F238E27FC236}">
                <a16:creationId xmlns:a16="http://schemas.microsoft.com/office/drawing/2014/main" id="{EE104F0F-0AAA-4E7A-A0D7-6D2AE796E113}"/>
              </a:ext>
            </a:extLst>
          </p:cNvPr>
          <p:cNvPicPr/>
          <p:nvPr/>
        </p:nvPicPr>
        <p:blipFill rotWithShape="1">
          <a:blip r:embed="rId4"/>
          <a:srcRect l="26445" t="23322" r="25913" b="14877"/>
          <a:stretch/>
        </p:blipFill>
        <p:spPr bwMode="auto">
          <a:xfrm>
            <a:off x="6822523" y="2908583"/>
            <a:ext cx="2730500" cy="1991360"/>
          </a:xfrm>
          <a:prstGeom prst="rect">
            <a:avLst/>
          </a:prstGeom>
          <a:ln>
            <a:noFill/>
          </a:ln>
          <a:extLst>
            <a:ext uri="{53640926-AAD7-44D8-BBD7-CCE9431645EC}">
              <a14:shadowObscured xmlns:a14="http://schemas.microsoft.com/office/drawing/2010/main"/>
            </a:ext>
          </a:extLst>
        </p:spPr>
      </p:pic>
      <p:pic>
        <p:nvPicPr>
          <p:cNvPr id="5" name="Picture 4">
            <a:extLst>
              <a:ext uri="{FF2B5EF4-FFF2-40B4-BE49-F238E27FC236}">
                <a16:creationId xmlns:a16="http://schemas.microsoft.com/office/drawing/2014/main" id="{8EE4EFD9-8236-4A13-8057-9451B2B3A276}"/>
              </a:ext>
            </a:extLst>
          </p:cNvPr>
          <p:cNvPicPr/>
          <p:nvPr/>
        </p:nvPicPr>
        <p:blipFill rotWithShape="1">
          <a:blip r:embed="rId5"/>
          <a:srcRect l="27103" t="24490" r="26131" b="18375"/>
          <a:stretch/>
        </p:blipFill>
        <p:spPr bwMode="auto">
          <a:xfrm>
            <a:off x="636437" y="1705515"/>
            <a:ext cx="2679700" cy="1840865"/>
          </a:xfrm>
          <a:prstGeom prst="rect">
            <a:avLst/>
          </a:prstGeom>
          <a:ln>
            <a:noFill/>
          </a:ln>
          <a:extLst>
            <a:ext uri="{53640926-AAD7-44D8-BBD7-CCE9431645EC}">
              <a14:shadowObscured xmlns:a14="http://schemas.microsoft.com/office/drawing/2010/main"/>
            </a:ext>
          </a:extLst>
        </p:spPr>
      </p:pic>
      <p:pic>
        <p:nvPicPr>
          <p:cNvPr id="9" name="Picture 8">
            <a:extLst>
              <a:ext uri="{FF2B5EF4-FFF2-40B4-BE49-F238E27FC236}">
                <a16:creationId xmlns:a16="http://schemas.microsoft.com/office/drawing/2014/main" id="{CF8BADCB-85E4-4C2A-9A6C-FDC33DFF3057}"/>
              </a:ext>
            </a:extLst>
          </p:cNvPr>
          <p:cNvPicPr/>
          <p:nvPr/>
        </p:nvPicPr>
        <p:blipFill rotWithShape="1">
          <a:blip r:embed="rId6"/>
          <a:srcRect l="28633" t="26434" r="29628" b="22262"/>
          <a:stretch/>
        </p:blipFill>
        <p:spPr bwMode="auto">
          <a:xfrm>
            <a:off x="8942208" y="1893475"/>
            <a:ext cx="2825722" cy="170307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6426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273377"/>
            <a:ext cx="9144000" cy="1046375"/>
          </a:xfrm>
        </p:spPr>
        <p:txBody>
          <a:bodyPr/>
          <a:lstStyle/>
          <a:p>
            <a:r>
              <a:rPr lang="en-GB" sz="4400" b="1" dirty="0">
                <a:solidFill>
                  <a:schemeClr val="accent3"/>
                </a:solidFill>
                <a:latin typeface="Montserrat SemiBold" panose="020B0604020202020204"/>
              </a:rPr>
              <a:t>Terminology </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1524000" y="1508289"/>
            <a:ext cx="9144000" cy="3749511"/>
          </a:xfrm>
        </p:spPr>
        <p:txBody>
          <a:bodyPr/>
          <a:lstStyle/>
          <a:p>
            <a:r>
              <a:rPr lang="en-GB" sz="3200" b="1" dirty="0">
                <a:solidFill>
                  <a:schemeClr val="accent4">
                    <a:lumMod val="75000"/>
                  </a:schemeClr>
                </a:solidFill>
                <a:latin typeface="Montserrat SemiBold" pitchFamily="2" charset="0"/>
                <a:cs typeface="Calibri"/>
              </a:rPr>
              <a:t>Phoneme </a:t>
            </a:r>
            <a:r>
              <a:rPr lang="en-GB" b="1" i="1" dirty="0">
                <a:solidFill>
                  <a:schemeClr val="accent4">
                    <a:lumMod val="75000"/>
                  </a:schemeClr>
                </a:solidFill>
                <a:latin typeface="Montserrat SemiBold" pitchFamily="2" charset="0"/>
                <a:cs typeface="Calibri"/>
              </a:rPr>
              <a:t>(sound)</a:t>
            </a:r>
            <a:endParaRPr lang="en-GB" i="1" dirty="0">
              <a:solidFill>
                <a:schemeClr val="accent4">
                  <a:lumMod val="75000"/>
                </a:schemeClr>
              </a:solidFill>
              <a:latin typeface="Montserrat SemiBold" pitchFamily="2" charset="0"/>
            </a:endParaRPr>
          </a:p>
          <a:p>
            <a:r>
              <a:rPr lang="en-GB" sz="3200" b="1" dirty="0">
                <a:solidFill>
                  <a:schemeClr val="accent4">
                    <a:lumMod val="75000"/>
                  </a:schemeClr>
                </a:solidFill>
                <a:latin typeface="Montserrat SemiBold" pitchFamily="2" charset="0"/>
                <a:cs typeface="Calibri"/>
              </a:rPr>
              <a:t>Grapheme </a:t>
            </a:r>
            <a:r>
              <a:rPr lang="en-GB" b="1" i="1" dirty="0">
                <a:solidFill>
                  <a:schemeClr val="accent4">
                    <a:lumMod val="75000"/>
                  </a:schemeClr>
                </a:solidFill>
                <a:latin typeface="Montserrat SemiBold" pitchFamily="2" charset="0"/>
                <a:cs typeface="Calibri"/>
              </a:rPr>
              <a:t>(letters)</a:t>
            </a:r>
            <a:endParaRPr lang="en-GB" i="1" dirty="0">
              <a:solidFill>
                <a:schemeClr val="accent4">
                  <a:lumMod val="75000"/>
                </a:schemeClr>
              </a:solidFill>
              <a:latin typeface="Montserrat SemiBold" pitchFamily="2" charset="0"/>
              <a:cs typeface="Calibri"/>
            </a:endParaRPr>
          </a:p>
          <a:p>
            <a:r>
              <a:rPr lang="en-GB" sz="3200" b="1" dirty="0">
                <a:solidFill>
                  <a:schemeClr val="accent4">
                    <a:lumMod val="75000"/>
                  </a:schemeClr>
                </a:solidFill>
                <a:latin typeface="Montserrat SemiBold" pitchFamily="2" charset="0"/>
                <a:cs typeface="Calibri"/>
              </a:rPr>
              <a:t>Digraph </a:t>
            </a:r>
            <a:r>
              <a:rPr lang="en-GB" b="1" i="1" dirty="0">
                <a:solidFill>
                  <a:schemeClr val="accent4">
                    <a:lumMod val="75000"/>
                  </a:schemeClr>
                </a:solidFill>
                <a:latin typeface="Montserrat SemiBold" pitchFamily="2" charset="0"/>
                <a:cs typeface="Calibri"/>
              </a:rPr>
              <a:t>(two letters to make the sound)</a:t>
            </a:r>
            <a:endParaRPr lang="en-GB" sz="3200" i="1" dirty="0">
              <a:solidFill>
                <a:schemeClr val="accent4">
                  <a:lumMod val="75000"/>
                </a:schemeClr>
              </a:solidFill>
              <a:latin typeface="Montserrat SemiBold" pitchFamily="2" charset="0"/>
              <a:cs typeface="Calibri"/>
            </a:endParaRPr>
          </a:p>
          <a:p>
            <a:r>
              <a:rPr lang="en-GB" sz="3200" b="1" dirty="0">
                <a:solidFill>
                  <a:schemeClr val="accent4">
                    <a:lumMod val="75000"/>
                  </a:schemeClr>
                </a:solidFill>
                <a:latin typeface="Montserrat SemiBold" pitchFamily="2" charset="0"/>
                <a:cs typeface="Calibri"/>
              </a:rPr>
              <a:t>Trigraph </a:t>
            </a:r>
            <a:r>
              <a:rPr lang="en-GB" b="1" i="1" dirty="0">
                <a:solidFill>
                  <a:schemeClr val="accent4">
                    <a:lumMod val="75000"/>
                  </a:schemeClr>
                </a:solidFill>
                <a:latin typeface="Montserrat SemiBold" pitchFamily="2" charset="0"/>
                <a:cs typeface="Calibri"/>
              </a:rPr>
              <a:t>(three letters to make the sound)</a:t>
            </a:r>
            <a:endParaRPr lang="en-GB" i="1" dirty="0">
              <a:solidFill>
                <a:schemeClr val="accent4">
                  <a:lumMod val="75000"/>
                </a:schemeClr>
              </a:solidFill>
              <a:latin typeface="Montserrat SemiBold" pitchFamily="2" charset="0"/>
              <a:cs typeface="Calibri"/>
            </a:endParaRPr>
          </a:p>
          <a:p>
            <a:r>
              <a:rPr lang="en-GB" sz="3200" b="1" dirty="0">
                <a:solidFill>
                  <a:schemeClr val="accent4">
                    <a:lumMod val="75000"/>
                  </a:schemeClr>
                </a:solidFill>
                <a:latin typeface="Montserrat SemiBold" pitchFamily="2" charset="0"/>
                <a:cs typeface="Calibri"/>
              </a:rPr>
              <a:t>Split digraph </a:t>
            </a:r>
            <a:r>
              <a:rPr lang="en-GB" b="1" dirty="0">
                <a:solidFill>
                  <a:schemeClr val="accent4">
                    <a:lumMod val="75000"/>
                  </a:schemeClr>
                </a:solidFill>
                <a:latin typeface="Montserrat SemiBold" pitchFamily="2" charset="0"/>
                <a:cs typeface="Calibri"/>
              </a:rPr>
              <a:t>(two letters that are separated by a letter in-between)</a:t>
            </a:r>
          </a:p>
          <a:p>
            <a:endParaRPr lang="en-GB" sz="2000" b="1" dirty="0">
              <a:solidFill>
                <a:schemeClr val="accent4">
                  <a:lumMod val="75000"/>
                </a:schemeClr>
              </a:solidFill>
              <a:latin typeface="Montserrat SemiBold" pitchFamily="2" charset="0"/>
              <a:cs typeface="Calibri"/>
            </a:endParaRPr>
          </a:p>
        </p:txBody>
      </p:sp>
    </p:spTree>
    <p:extLst>
      <p:ext uri="{BB962C8B-B14F-4D97-AF65-F5344CB8AC3E}">
        <p14:creationId xmlns:p14="http://schemas.microsoft.com/office/powerpoint/2010/main" val="2325291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8CF10698-9833-9F18-5C58-33D749CCADAB}"/>
              </a:ext>
            </a:extLst>
          </p:cNvPr>
          <p:cNvSpPr>
            <a:spLocks noGrp="1"/>
          </p:cNvSpPr>
          <p:nvPr>
            <p:ph type="ctrTitle"/>
          </p:nvPr>
        </p:nvSpPr>
        <p:spPr>
          <a:xfrm>
            <a:off x="1503483" y="-290147"/>
            <a:ext cx="9144000" cy="1046375"/>
          </a:xfrm>
        </p:spPr>
        <p:txBody>
          <a:bodyPr/>
          <a:lstStyle/>
          <a:p>
            <a:r>
              <a:rPr lang="en-GB" sz="4400" b="1" dirty="0">
                <a:solidFill>
                  <a:schemeClr val="accent3"/>
                </a:solidFill>
                <a:latin typeface="Montserrat SemiBold" panose="020B0604020202020204"/>
              </a:rPr>
              <a:t>Phonics Screening Check</a:t>
            </a:r>
          </a:p>
        </p:txBody>
      </p:sp>
      <p:sp>
        <p:nvSpPr>
          <p:cNvPr id="13" name="Subtitle 2">
            <a:extLst>
              <a:ext uri="{FF2B5EF4-FFF2-40B4-BE49-F238E27FC236}">
                <a16:creationId xmlns:a16="http://schemas.microsoft.com/office/drawing/2014/main" id="{240CA8E2-81B1-DA47-2D3C-212DB224BDC0}"/>
              </a:ext>
            </a:extLst>
          </p:cNvPr>
          <p:cNvSpPr>
            <a:spLocks noGrp="1"/>
          </p:cNvSpPr>
          <p:nvPr>
            <p:ph type="subTitle" idx="1"/>
          </p:nvPr>
        </p:nvSpPr>
        <p:spPr>
          <a:xfrm>
            <a:off x="281352" y="756228"/>
            <a:ext cx="11588261" cy="3749511"/>
          </a:xfrm>
        </p:spPr>
        <p:txBody>
          <a:bodyPr/>
          <a:lstStyle/>
          <a:p>
            <a:r>
              <a:rPr lang="en-GB" u="sng" dirty="0">
                <a:solidFill>
                  <a:schemeClr val="accent4"/>
                </a:solidFill>
                <a:latin typeface="Montserrat Medium" pitchFamily="2" charset="0"/>
              </a:rPr>
              <a:t>Phonics Screening Check</a:t>
            </a:r>
          </a:p>
          <a:p>
            <a:r>
              <a:rPr lang="en-GB" dirty="0">
                <a:solidFill>
                  <a:schemeClr val="accent4"/>
                </a:solidFill>
                <a:latin typeface="Montserrat Medium" pitchFamily="2" charset="0"/>
              </a:rPr>
              <a:t>The phonics screening was introduced four years ago by the government. It is designed to further inform our continual assessment of the children’s phonic knowledge and the results of the check will be shared with parents/carers in the end of year report.</a:t>
            </a:r>
          </a:p>
          <a:p>
            <a:endParaRPr lang="en-GB" dirty="0">
              <a:solidFill>
                <a:schemeClr val="accent4"/>
              </a:solidFill>
              <a:latin typeface="Montserrat Medium" pitchFamily="2" charset="0"/>
            </a:endParaRPr>
          </a:p>
          <a:p>
            <a:r>
              <a:rPr lang="en-GB" dirty="0">
                <a:solidFill>
                  <a:schemeClr val="accent4"/>
                </a:solidFill>
                <a:latin typeface="Montserrat Medium" pitchFamily="2" charset="0"/>
              </a:rPr>
              <a:t>It comprises of a list of 40 words that children read one-to-one with a teacher. The list is a combination of both real and made up, non-words which rely purely on using phonics to decode. The non-words are words that have been made up and will be shown with a picture of an imaginary creature (alien) to help them.</a:t>
            </a:r>
          </a:p>
          <a:p>
            <a:endParaRPr lang="en-GB" dirty="0">
              <a:solidFill>
                <a:schemeClr val="accent4"/>
              </a:solidFill>
              <a:latin typeface="Montserrat Medium" pitchFamily="2" charset="0"/>
            </a:endParaRPr>
          </a:p>
          <a:p>
            <a:endParaRPr lang="en-GB" dirty="0">
              <a:solidFill>
                <a:schemeClr val="accent4"/>
              </a:solidFill>
              <a:latin typeface="Montserrat Medium" pitchFamily="2" charset="0"/>
            </a:endParaRPr>
          </a:p>
          <a:p>
            <a:r>
              <a:rPr lang="en-GB" dirty="0">
                <a:solidFill>
                  <a:schemeClr val="accent4"/>
                </a:solidFill>
                <a:latin typeface="Montserrat SemiBold" panose="020B0604020202020204"/>
              </a:rPr>
              <a:t> </a:t>
            </a:r>
          </a:p>
        </p:txBody>
      </p:sp>
      <p:pic>
        <p:nvPicPr>
          <p:cNvPr id="14" name="Picture 13">
            <a:extLst>
              <a:ext uri="{FF2B5EF4-FFF2-40B4-BE49-F238E27FC236}">
                <a16:creationId xmlns:a16="http://schemas.microsoft.com/office/drawing/2014/main" id="{16705CD3-8E9C-467C-4CBB-620793CCCB7C}"/>
              </a:ext>
            </a:extLst>
          </p:cNvPr>
          <p:cNvPicPr>
            <a:picLocks noChangeAspect="1"/>
          </p:cNvPicPr>
          <p:nvPr/>
        </p:nvPicPr>
        <p:blipFill>
          <a:blip r:embed="rId2"/>
          <a:stretch>
            <a:fillRect/>
          </a:stretch>
        </p:blipFill>
        <p:spPr>
          <a:xfrm>
            <a:off x="1574655" y="4977006"/>
            <a:ext cx="3967163" cy="1452563"/>
          </a:xfrm>
          <a:prstGeom prst="rect">
            <a:avLst/>
          </a:prstGeom>
        </p:spPr>
      </p:pic>
      <p:pic>
        <p:nvPicPr>
          <p:cNvPr id="15" name="Picture 14">
            <a:extLst>
              <a:ext uri="{FF2B5EF4-FFF2-40B4-BE49-F238E27FC236}">
                <a16:creationId xmlns:a16="http://schemas.microsoft.com/office/drawing/2014/main" id="{DC6CF946-D9C4-6208-42C5-732A2BAE5516}"/>
              </a:ext>
            </a:extLst>
          </p:cNvPr>
          <p:cNvPicPr>
            <a:picLocks noChangeAspect="1"/>
          </p:cNvPicPr>
          <p:nvPr/>
        </p:nvPicPr>
        <p:blipFill>
          <a:blip r:embed="rId3"/>
          <a:stretch>
            <a:fillRect/>
          </a:stretch>
        </p:blipFill>
        <p:spPr>
          <a:xfrm>
            <a:off x="6096000" y="4927865"/>
            <a:ext cx="4046393" cy="1501704"/>
          </a:xfrm>
          <a:prstGeom prst="rect">
            <a:avLst/>
          </a:prstGeom>
        </p:spPr>
      </p:pic>
    </p:spTree>
    <p:extLst>
      <p:ext uri="{BB962C8B-B14F-4D97-AF65-F5344CB8AC3E}">
        <p14:creationId xmlns:p14="http://schemas.microsoft.com/office/powerpoint/2010/main" val="2584116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144790"/>
            <a:ext cx="9144000" cy="1046375"/>
          </a:xfrm>
        </p:spPr>
        <p:txBody>
          <a:bodyPr/>
          <a:lstStyle/>
          <a:p>
            <a:r>
              <a:rPr lang="en-GB" sz="4400" b="1" dirty="0">
                <a:solidFill>
                  <a:schemeClr val="accent3"/>
                </a:solidFill>
                <a:latin typeface="Montserrat SemiBold" panose="020B0604020202020204"/>
              </a:rPr>
              <a:t>Reading Books</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720436" y="1394423"/>
            <a:ext cx="10751127" cy="3847482"/>
          </a:xfrm>
        </p:spPr>
        <p:txBody>
          <a:bodyPr/>
          <a:lstStyle/>
          <a:p>
            <a:r>
              <a:rPr lang="en-GB" sz="2000" dirty="0">
                <a:solidFill>
                  <a:schemeClr val="accent4"/>
                </a:solidFill>
                <a:latin typeface="Montserrat Medium" pitchFamily="2" charset="0"/>
              </a:rPr>
              <a:t>Reading is at the heart of the curriculum at Preston Hedge’s.</a:t>
            </a:r>
          </a:p>
          <a:p>
            <a:endParaRPr lang="en-GB" sz="2000" dirty="0">
              <a:solidFill>
                <a:schemeClr val="accent4"/>
              </a:solidFill>
              <a:latin typeface="Montserrat Medium" pitchFamily="2" charset="0"/>
            </a:endParaRPr>
          </a:p>
          <a:p>
            <a:r>
              <a:rPr lang="en-GB" sz="2000" dirty="0">
                <a:solidFill>
                  <a:schemeClr val="accent4"/>
                </a:solidFill>
                <a:latin typeface="Montserrat Medium" pitchFamily="2" charset="0"/>
              </a:rPr>
              <a:t>Our aspiration is for every child to be able to read fluently and enjoy reading.</a:t>
            </a:r>
          </a:p>
          <a:p>
            <a:endParaRPr lang="en-GB" sz="2000" dirty="0">
              <a:solidFill>
                <a:schemeClr val="accent4"/>
              </a:solidFill>
              <a:latin typeface="Montserrat Medium" pitchFamily="2" charset="0"/>
            </a:endParaRPr>
          </a:p>
          <a:p>
            <a:r>
              <a:rPr lang="en-GB" sz="2000" dirty="0">
                <a:solidFill>
                  <a:schemeClr val="accent4"/>
                </a:solidFill>
                <a:latin typeface="Montserrat Medium" pitchFamily="2" charset="0"/>
              </a:rPr>
              <a:t>Reading books match their fluency not their phonics knowledge.</a:t>
            </a:r>
          </a:p>
          <a:p>
            <a:r>
              <a:rPr lang="en-GB" sz="2000" dirty="0">
                <a:solidFill>
                  <a:schemeClr val="accent4"/>
                </a:solidFill>
                <a:latin typeface="Montserrat Medium" pitchFamily="2" charset="0"/>
              </a:rPr>
              <a:t> </a:t>
            </a:r>
          </a:p>
          <a:p>
            <a:r>
              <a:rPr lang="en-GB" sz="2000" dirty="0">
                <a:solidFill>
                  <a:schemeClr val="accent4"/>
                </a:solidFill>
                <a:latin typeface="Montserrat Medium" pitchFamily="2" charset="0"/>
              </a:rPr>
              <a:t>Reading books are for practice not challenge.</a:t>
            </a:r>
          </a:p>
          <a:p>
            <a:endParaRPr lang="en-GB" sz="2000" dirty="0">
              <a:solidFill>
                <a:schemeClr val="accent4"/>
              </a:solidFill>
              <a:latin typeface="Montserrat Medium" pitchFamily="2" charset="0"/>
            </a:endParaRPr>
          </a:p>
          <a:p>
            <a:r>
              <a:rPr lang="en-GB" sz="2000" dirty="0">
                <a:solidFill>
                  <a:schemeClr val="accent4"/>
                </a:solidFill>
                <a:latin typeface="Montserrat Medium" pitchFamily="2" charset="0"/>
              </a:rPr>
              <a:t> The most important part of reading is to gain fluency and automaticity. </a:t>
            </a:r>
          </a:p>
          <a:p>
            <a:endParaRPr lang="en-GB" sz="2000" dirty="0">
              <a:solidFill>
                <a:schemeClr val="accent4"/>
              </a:solidFill>
              <a:latin typeface="Montserrat Medium" pitchFamily="2" charset="0"/>
            </a:endParaRPr>
          </a:p>
          <a:p>
            <a:r>
              <a:rPr lang="en-GB" sz="2000" dirty="0">
                <a:solidFill>
                  <a:schemeClr val="accent4"/>
                </a:solidFill>
                <a:latin typeface="Montserrat Medium" pitchFamily="2" charset="0"/>
              </a:rPr>
              <a:t>Your child may come home with the same reading book but this is to consolidate their reading skills to enable them to become fluent readers.</a:t>
            </a:r>
          </a:p>
        </p:txBody>
      </p:sp>
    </p:spTree>
    <p:extLst>
      <p:ext uri="{BB962C8B-B14F-4D97-AF65-F5344CB8AC3E}">
        <p14:creationId xmlns:p14="http://schemas.microsoft.com/office/powerpoint/2010/main" val="3347048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553825"/>
            <a:ext cx="9144000" cy="1046375"/>
          </a:xfrm>
        </p:spPr>
        <p:txBody>
          <a:bodyPr/>
          <a:lstStyle/>
          <a:p>
            <a:r>
              <a:rPr lang="en-GB" sz="4400" b="1" dirty="0">
                <a:solidFill>
                  <a:schemeClr val="accent3"/>
                </a:solidFill>
                <a:latin typeface="Montserrat SemiBold" panose="020B0604020202020204"/>
              </a:rPr>
              <a:t>How you can support your child at home</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1524000" y="1813089"/>
            <a:ext cx="9144000" cy="3749511"/>
          </a:xfrm>
        </p:spPr>
        <p:txBody>
          <a:bodyPr/>
          <a:lstStyle/>
          <a:p>
            <a:pPr marL="342900" indent="-342900" algn="l">
              <a:buFont typeface="Arial" panose="020B0604020202020204" pitchFamily="34" charset="0"/>
              <a:buChar char="•"/>
            </a:pPr>
            <a:r>
              <a:rPr lang="en-GB" dirty="0">
                <a:solidFill>
                  <a:schemeClr val="accent4"/>
                </a:solidFill>
                <a:latin typeface="Montserrat SemiBold" pitchFamily="2" charset="0"/>
              </a:rPr>
              <a:t>Read with your child at home as often as you can</a:t>
            </a:r>
          </a:p>
          <a:p>
            <a:pPr marL="342900" indent="-342900" algn="l">
              <a:buFont typeface="Arial" panose="020B0604020202020204" pitchFamily="34" charset="0"/>
              <a:buChar char="•"/>
            </a:pPr>
            <a:r>
              <a:rPr lang="en-GB" dirty="0">
                <a:solidFill>
                  <a:schemeClr val="accent4"/>
                </a:solidFill>
                <a:latin typeface="Montserrat SemiBold" pitchFamily="2" charset="0"/>
              </a:rPr>
              <a:t>Reading a story before bedtime to create that love for reading</a:t>
            </a:r>
          </a:p>
          <a:p>
            <a:pPr marL="342900" indent="-342900" algn="l">
              <a:buFont typeface="Arial" panose="020B0604020202020204" pitchFamily="34" charset="0"/>
              <a:buChar char="•"/>
            </a:pPr>
            <a:r>
              <a:rPr lang="en-GB" dirty="0">
                <a:solidFill>
                  <a:schemeClr val="accent4"/>
                </a:solidFill>
                <a:latin typeface="Montserrat SemiBold" pitchFamily="2" charset="0"/>
              </a:rPr>
              <a:t>Spotting words and signs within the environment – road signs</a:t>
            </a:r>
          </a:p>
          <a:p>
            <a:pPr marL="342900" indent="-342900" algn="l">
              <a:buFont typeface="Arial" panose="020B0604020202020204" pitchFamily="34" charset="0"/>
              <a:buChar char="•"/>
            </a:pPr>
            <a:r>
              <a:rPr lang="en-GB" dirty="0">
                <a:solidFill>
                  <a:schemeClr val="accent4"/>
                </a:solidFill>
                <a:latin typeface="Montserrat SemiBold" pitchFamily="2" charset="0"/>
              </a:rPr>
              <a:t>Identify digraphs or trigraphs in words</a:t>
            </a:r>
          </a:p>
          <a:p>
            <a:pPr marL="342900" indent="-342900" algn="l">
              <a:buFont typeface="Arial" panose="020B0604020202020204" pitchFamily="34" charset="0"/>
              <a:buChar char="•"/>
            </a:pPr>
            <a:r>
              <a:rPr lang="en-GB" dirty="0">
                <a:solidFill>
                  <a:schemeClr val="accent4"/>
                </a:solidFill>
                <a:latin typeface="Montserrat SemiBold" pitchFamily="2" charset="0"/>
              </a:rPr>
              <a:t>Revisit harder to read and spell words</a:t>
            </a:r>
          </a:p>
          <a:p>
            <a:pPr marL="342900" indent="-342900" algn="l">
              <a:buFont typeface="Arial" panose="020B0604020202020204" pitchFamily="34" charset="0"/>
              <a:buChar char="•"/>
            </a:pPr>
            <a:r>
              <a:rPr lang="en-GB" dirty="0">
                <a:solidFill>
                  <a:schemeClr val="accent4"/>
                </a:solidFill>
                <a:latin typeface="Montserrat SemiBold" pitchFamily="2" charset="0"/>
              </a:rPr>
              <a:t>Phonics games </a:t>
            </a:r>
          </a:p>
          <a:p>
            <a:pPr marL="342900" indent="-342900">
              <a:buFont typeface="Arial" panose="020B0604020202020204" pitchFamily="34" charset="0"/>
              <a:buChar char="•"/>
            </a:pPr>
            <a:endParaRPr lang="en-GB" sz="2800" dirty="0">
              <a:solidFill>
                <a:schemeClr val="accent4"/>
              </a:solidFill>
              <a:latin typeface="Montserrat SemiBold" pitchFamily="2" charset="0"/>
            </a:endParaRPr>
          </a:p>
          <a:p>
            <a:pPr marL="342900" indent="-342900">
              <a:buFont typeface="Arial" panose="020B0604020202020204" pitchFamily="34" charset="0"/>
              <a:buChar char="•"/>
            </a:pPr>
            <a:endParaRPr lang="en-GB" sz="2800" dirty="0">
              <a:solidFill>
                <a:schemeClr val="accent4"/>
              </a:solidFill>
              <a:latin typeface="Montserrat SemiBold" pitchFamily="2" charset="0"/>
            </a:endParaRPr>
          </a:p>
          <a:p>
            <a:pPr marL="342900" indent="-342900">
              <a:buFont typeface="Arial" panose="020B0604020202020204" pitchFamily="34" charset="0"/>
              <a:buChar char="•"/>
            </a:pPr>
            <a:endParaRPr lang="en-GB" sz="2800" dirty="0">
              <a:solidFill>
                <a:schemeClr val="accent4"/>
              </a:solidFill>
              <a:latin typeface="Montserrat SemiBold" pitchFamily="2" charset="0"/>
            </a:endParaRPr>
          </a:p>
          <a:p>
            <a:pPr marL="342900" indent="-342900">
              <a:buFont typeface="Arial" panose="020B0604020202020204" pitchFamily="34" charset="0"/>
              <a:buChar char="•"/>
            </a:pPr>
            <a:endParaRPr lang="en-GB" sz="2800" dirty="0">
              <a:solidFill>
                <a:schemeClr val="accent4"/>
              </a:solidFill>
              <a:latin typeface="Montserrat SemiBold" pitchFamily="2" charset="0"/>
            </a:endParaRPr>
          </a:p>
          <a:p>
            <a:pPr marL="857250" indent="-857250">
              <a:buFont typeface="Arial" panose="020B0604020202020204" pitchFamily="34" charset="0"/>
              <a:buChar char="•"/>
            </a:pPr>
            <a:endParaRPr lang="en-GB" sz="2800" dirty="0">
              <a:solidFill>
                <a:schemeClr val="accent4"/>
              </a:solidFill>
              <a:latin typeface="CCW Cursive Writing 1" panose="03050602040000000000" pitchFamily="66" charset="0"/>
            </a:endParaRPr>
          </a:p>
        </p:txBody>
      </p:sp>
    </p:spTree>
    <p:extLst>
      <p:ext uri="{BB962C8B-B14F-4D97-AF65-F5344CB8AC3E}">
        <p14:creationId xmlns:p14="http://schemas.microsoft.com/office/powerpoint/2010/main" val="2021638957"/>
      </p:ext>
    </p:extLst>
  </p:cSld>
  <p:clrMapOvr>
    <a:masterClrMapping/>
  </p:clrMapOvr>
</p:sld>
</file>

<file path=ppt/theme/theme1.xml><?xml version="1.0" encoding="utf-8"?>
<a:theme xmlns:a="http://schemas.openxmlformats.org/drawingml/2006/main" name="Preston Hedges Trust Slide 2">
  <a:themeElements>
    <a:clrScheme name="Custom 1">
      <a:dk1>
        <a:srgbClr val="000000"/>
      </a:dk1>
      <a:lt1>
        <a:srgbClr val="FFFFFF"/>
      </a:lt1>
      <a:dk2>
        <a:srgbClr val="000000"/>
      </a:dk2>
      <a:lt2>
        <a:srgbClr val="FFFFFF"/>
      </a:lt2>
      <a:accent1>
        <a:srgbClr val="0D4162"/>
      </a:accent1>
      <a:accent2>
        <a:srgbClr val="DDB54C"/>
      </a:accent2>
      <a:accent3>
        <a:srgbClr val="06344C"/>
      </a:accent3>
      <a:accent4>
        <a:srgbClr val="549484"/>
      </a:accent4>
      <a:accent5>
        <a:srgbClr val="FFFFFF"/>
      </a:accent5>
      <a:accent6>
        <a:srgbClr val="FFFFFF"/>
      </a:accent6>
      <a:hlink>
        <a:srgbClr val="549484"/>
      </a:hlink>
      <a:folHlink>
        <a:srgbClr val="0D416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ton Hedges Trust Slide 2" id="{C85D57FE-D200-47A5-B8BB-C7D92471DDC8}" vid="{AD7D663B-C609-4ED5-9248-A4D611058F82}"/>
    </a:ext>
  </a:extLst>
</a:theme>
</file>

<file path=docProps/app.xml><?xml version="1.0" encoding="utf-8"?>
<Properties xmlns="http://schemas.openxmlformats.org/officeDocument/2006/extended-properties" xmlns:vt="http://schemas.openxmlformats.org/officeDocument/2006/docPropsVTypes">
  <TotalTime>595</TotalTime>
  <Words>448</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CCW Cursive Writing 1</vt:lpstr>
      <vt:lpstr>Montserrat Medium</vt:lpstr>
      <vt:lpstr>Montserrat SemiBold</vt:lpstr>
      <vt:lpstr>Preston Hedges Trust Slide 2</vt:lpstr>
      <vt:lpstr>Welcome to the Phonics Workshop</vt:lpstr>
      <vt:lpstr>What is Phonics? </vt:lpstr>
      <vt:lpstr>ELS </vt:lpstr>
      <vt:lpstr>Teaching Phonics </vt:lpstr>
      <vt:lpstr>Example lesson </vt:lpstr>
      <vt:lpstr>Terminology </vt:lpstr>
      <vt:lpstr>Phonics Screening Check</vt:lpstr>
      <vt:lpstr>Reading Books</vt:lpstr>
      <vt:lpstr>How you can support your child at home</vt:lpstr>
      <vt:lpstr>Any questions? </vt:lpstr>
    </vt:vector>
  </TitlesOfParts>
  <Company>EasiPC Services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dc:title>
  <dc:creator>Sarah Lang</dc:creator>
  <cp:lastModifiedBy>Marije Tilley</cp:lastModifiedBy>
  <cp:revision>61</cp:revision>
  <dcterms:created xsi:type="dcterms:W3CDTF">2022-09-07T07:35:51Z</dcterms:created>
  <dcterms:modified xsi:type="dcterms:W3CDTF">2023-11-16T10:18:55Z</dcterms:modified>
</cp:coreProperties>
</file>