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  <p:sldMasterId id="2147483673" r:id="rId3"/>
  </p:sldMasterIdLst>
  <p:notesMasterIdLst>
    <p:notesMasterId r:id="rId20"/>
  </p:notesMasterIdLst>
  <p:sldIdLst>
    <p:sldId id="256" r:id="rId4"/>
    <p:sldId id="257" r:id="rId5"/>
    <p:sldId id="258" r:id="rId6"/>
    <p:sldId id="259" r:id="rId7"/>
    <p:sldId id="260" r:id="rId8"/>
    <p:sldId id="286" r:id="rId9"/>
    <p:sldId id="261" r:id="rId10"/>
    <p:sldId id="262" r:id="rId11"/>
    <p:sldId id="263" r:id="rId12"/>
    <p:sldId id="272" r:id="rId13"/>
    <p:sldId id="274" r:id="rId14"/>
    <p:sldId id="279" r:id="rId15"/>
    <p:sldId id="280" r:id="rId16"/>
    <p:sldId id="281" r:id="rId17"/>
    <p:sldId id="285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4F04E-B48A-408C-AB15-A9D2F6AE910F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1774D-2EA7-4C25-9E15-A750B1BFB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74D-2EA7-4C25-9E15-A750B1BFBD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0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 in Year 2 noun phrases – what does that mean? </a:t>
            </a:r>
          </a:p>
          <a:p>
            <a:r>
              <a:rPr lang="en-GB" dirty="0"/>
              <a:t>Higher up, things like passive and active voice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1774D-2EA7-4C25-9E15-A750B1BFBD4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34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1774D-2EA7-4C25-9E15-A750B1BFBD4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31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2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54C5-D675-4645-9F8A-780B9D9A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A62FC-7077-499F-888A-0E53AA0B8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B3DDC-E4F4-4CE9-AAC0-9327695F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E1A0A-3AE0-4AC9-9677-96D0C396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1163E-1F4D-48D5-8BC6-7A9922A1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36031-B359-4ED4-9F98-7522DC0B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7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2BA07-9A69-4C74-8A1F-B1AFB709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CD739-A3A7-4551-93BD-5807E8064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BE080-C5E7-4598-937D-711E030C8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60F2D-D5C7-49DC-BCB7-5F15842B6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F7516-08F4-428D-90C7-DA0335303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E0D84-448D-447F-B383-B72EDD6A0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573D64-8D92-4C6B-A4CE-7E079AA5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EF4AF5-8617-40E6-B2E6-D498AB6D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667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DC39-87D7-4C18-AEA8-CC656C3AE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9C6B7D-0662-4389-8B5F-0978163F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4D0EB-7F1F-462C-AAD3-1320937B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5E0B1-4522-4E18-A8A3-B90AE020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611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7FFCFF-F747-4C82-91F7-E93139EB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9EAE50-EC9B-447F-A12B-26B807EC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A9156-045E-44EB-9AE4-B7F21927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929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3206-32B0-4716-9FFC-793D1F79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6457D-336B-4EC4-95D5-F62CC0B2A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AFA98-33B7-4910-BFD7-D86E6EDBA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89E19-EFBF-4C63-B255-675DCC19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4444F-6A69-4CAB-8D85-D0FC38ED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CF893-162C-4A7E-9132-C335CCE8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329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45A2-6AF4-4C9B-AFF4-66ADA827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3CEB55-DDAE-48DB-88CD-F708AC4B6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13C5C-026F-4F66-9096-49ED7C2E2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F7CA2-7B25-4BCB-A6F1-0C1CB7E0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3A448-A9C0-41EA-AAF4-EE44584B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542B5-5AB4-48D9-ADC2-79D7EE53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449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3DF9B-B988-4354-B34C-74BAAF2E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A6ECBD-22A2-4D37-8873-FF0FA1866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06BD4-667B-4EFC-BB42-D3E470AB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ADFD0-E03F-432A-A8AE-3F07EC35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8EC-BFB3-4969-9617-47D7DC1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135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BFF8C0-97F8-477A-8AEB-06F6715FB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8BF0B-185A-41D8-99CC-7C57CACF9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7DB3A-DED5-4EC6-B4B2-BCA808E1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5A4B9-DB64-4073-8111-AA2487D99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0A7E-42C5-46D9-9A8B-3F61F50E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30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1C04-A589-4352-8E22-D4C6BCCC1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B4D437-14D2-460A-A261-02CEA256D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CCCB7-323B-4EB7-A579-7C20C1898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FD400-B9CA-4E16-AB77-EABAB0BA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7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/>
          <a:lstStyle/>
          <a:p>
            <a:fld id="{3888BE67-4D0F-4F22-856F-9EAF064244E5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/>
          <a:lstStyle/>
          <a:p>
            <a:fld id="{DCFE51D6-B242-4DF9-9542-E85170D3E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07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888BE67-4D0F-4F22-856F-9EAF064244E5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CFE51D6-B242-4DF9-9542-E85170D3E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2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1850" y="493681"/>
            <a:ext cx="10515600" cy="1099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1850" y="2394409"/>
            <a:ext cx="10515600" cy="3695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DF5948B-DE5A-46E2-81CC-69279954BAD6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A61CE91-EAF4-4F62-A664-6114C0DA789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571F3427-05DB-4C20-A8A7-286FE6204AF4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0248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44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2309567"/>
            <a:ext cx="10515600" cy="386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32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DF5948B-DE5A-46E2-81CC-69279954BAD6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A61CE91-EAF4-4F62-A664-6114C0DA789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666FE6FE-4338-48D2-92EE-AD4E8CD02C2F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09979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3"/>
                </a:solidFill>
                <a:latin typeface="Montserrat SemiBold" panose="020B0604020202020204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948B-DE5A-46E2-81CC-69279954BAD6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CE91-EAF4-4F62-A664-6114C0DA7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7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DBEB-1337-4A6C-9ADC-B0A0B9F14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286BA-99B4-4D09-8A62-260CC6C72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6C72B-6242-4001-8F4B-6253B893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F8B66-02B5-4604-AF1D-88D268465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972F0-4BC4-4E87-8177-6A44EF63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20C1-0294-4410-8416-554EB2835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D20-2301-4354-A130-60B68BCA8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63D9D-3B05-429B-821E-58FA7558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3B01A-0691-436E-88FC-1A195EEB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4B1A0-607A-4A31-A249-54D83642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1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C270E-EB72-449A-867F-2686ECC71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63FBC-C74B-4F92-A930-8E5FC2462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17A7C-1274-4FBE-BFEF-3EAF94FA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05793-A5B3-4798-BEED-359AA7A3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CD5B6-00F0-4EEA-8DA4-392E4DDA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03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29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DF5948B-DE5A-46E2-81CC-69279954BAD6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GB"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8A61CE91-EAF4-4F62-A664-6114C0DA789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EE8EF5-B865-4102-BB4E-48D1436A5AD9}"/>
              </a:ext>
            </a:extLst>
          </p:cNvPr>
          <p:cNvGrpSpPr/>
          <p:nvPr/>
        </p:nvGrpSpPr>
        <p:grpSpPr>
          <a:xfrm>
            <a:off x="0" y="5584518"/>
            <a:ext cx="12209006" cy="1273482"/>
            <a:chOff x="-8502" y="5572062"/>
            <a:chExt cx="12209006" cy="127348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B2F0F8-EB64-425D-9C9A-E6919F20192C}"/>
                </a:ext>
              </a:extLst>
            </p:cNvPr>
            <p:cNvSpPr/>
            <p:nvPr/>
          </p:nvSpPr>
          <p:spPr>
            <a:xfrm>
              <a:off x="-8502" y="5585870"/>
              <a:ext cx="12191998" cy="12596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8A81F030-9A49-4A7B-A763-941A0C7EC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98370" y="5572062"/>
              <a:ext cx="1802134" cy="1273481"/>
            </a:xfrm>
            <a:prstGeom prst="rect">
              <a:avLst/>
            </a:prstGeom>
          </p:spPr>
        </p:pic>
        <p:sp>
          <p:nvSpPr>
            <p:cNvPr id="15" name="Google Shape;222;p11">
              <a:extLst>
                <a:ext uri="{FF2B5EF4-FFF2-40B4-BE49-F238E27FC236}">
                  <a16:creationId xmlns:a16="http://schemas.microsoft.com/office/drawing/2014/main" id="{30E829D0-347C-4778-9207-971693B4D0FE}"/>
                </a:ext>
              </a:extLst>
            </p:cNvPr>
            <p:cNvSpPr txBox="1"/>
            <p:nvPr/>
          </p:nvSpPr>
          <p:spPr>
            <a:xfrm>
              <a:off x="4844849" y="6406595"/>
              <a:ext cx="2502301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dirty="0">
                  <a:solidFill>
                    <a:schemeClr val="accent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Proud to be part of</a:t>
              </a:r>
              <a:endParaRPr sz="18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6" name="Google Shape;222;p11">
            <a:extLst>
              <a:ext uri="{FF2B5EF4-FFF2-40B4-BE49-F238E27FC236}">
                <a16:creationId xmlns:a16="http://schemas.microsoft.com/office/drawing/2014/main" id="{1880927C-7A5E-4D4E-9172-2AC9401435BA}"/>
              </a:ext>
            </a:extLst>
          </p:cNvPr>
          <p:cNvSpPr txBox="1"/>
          <p:nvPr/>
        </p:nvSpPr>
        <p:spPr>
          <a:xfrm>
            <a:off x="1224699" y="2907538"/>
            <a:ext cx="1051559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sp>
        <p:nvSpPr>
          <p:cNvPr id="18" name="Google Shape;222;p11">
            <a:extLst>
              <a:ext uri="{FF2B5EF4-FFF2-40B4-BE49-F238E27FC236}">
                <a16:creationId xmlns:a16="http://schemas.microsoft.com/office/drawing/2014/main" id="{22785D84-F712-4E1D-A1D2-FA1381513E89}"/>
              </a:ext>
            </a:extLst>
          </p:cNvPr>
          <p:cNvSpPr txBox="1"/>
          <p:nvPr/>
        </p:nvSpPr>
        <p:spPr>
          <a:xfrm>
            <a:off x="1461155" y="986151"/>
            <a:ext cx="8945717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BA1659-2CF9-4AD5-9100-D11C708A66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647" y="5645944"/>
            <a:ext cx="114614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391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88E830-AB94-4D4E-9B1B-419BDEF4B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CBDE9-7602-4627-B660-825374A54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B7650-F573-4FE2-9B41-4F80D9125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CDA4F-7C13-4CFB-A575-68A652E4F519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A61CE-01AA-4D3E-86AA-384B4DA12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FB4C7-3512-47D8-B547-47635CBFB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F3C1C-CE5B-4032-8242-FA17CE648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3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364" y="4725144"/>
            <a:ext cx="11449272" cy="1470025"/>
          </a:xfrm>
        </p:spPr>
        <p:txBody>
          <a:bodyPr>
            <a:noAutofit/>
          </a:bodyPr>
          <a:lstStyle/>
          <a:p>
            <a:r>
              <a:rPr lang="en-GB" sz="7200" dirty="0">
                <a:latin typeface="Twinkl Cursive Looped" panose="02000000000000000000" pitchFamily="2" charset="0"/>
              </a:rPr>
              <a:t>Spelling, Punctuation &amp; Grammar</a:t>
            </a:r>
            <a:br>
              <a:rPr lang="en-GB" sz="7200" dirty="0">
                <a:latin typeface="Twinkl Cursive Looped" panose="02000000000000000000" pitchFamily="2" charset="0"/>
              </a:rPr>
            </a:br>
            <a:r>
              <a:rPr lang="en-GB" sz="7200" dirty="0">
                <a:latin typeface="Twinkl Cursive Looped" panose="02000000000000000000" pitchFamily="2" charset="0"/>
              </a:rPr>
              <a:t>workshop</a:t>
            </a:r>
            <a:br>
              <a:rPr lang="en-GB" sz="7200" dirty="0">
                <a:latin typeface="Twinkl Cursive Looped" panose="02000000000000000000" pitchFamily="2" charset="0"/>
              </a:rPr>
            </a:br>
            <a:endParaRPr lang="en-GB" sz="72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3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27648" y="620688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Assessment Questions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335360" y="2060848"/>
            <a:ext cx="11305256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Underline the adverbial phrase in this sentence: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the afternoon, the whole class went swimming.</a:t>
            </a:r>
          </a:p>
          <a:p>
            <a:pPr marL="0" indent="0">
              <a:buNone/>
            </a:pPr>
            <a:endParaRPr lang="en-GB" sz="28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Write </a:t>
            </a:r>
            <a:r>
              <a:rPr lang="en-GB" sz="28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one</a:t>
            </a: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suffix which can be used with all of these words: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	</a:t>
            </a:r>
            <a:r>
              <a:rPr lang="en-GB" sz="28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appoint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	agree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	pay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Rewrite the following words as contractions with apostrophes: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	</a:t>
            </a:r>
            <a:r>
              <a:rPr lang="en-GB" sz="28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They have =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	We would =</a:t>
            </a:r>
            <a:endParaRPr lang="en-GB" sz="28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548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87688" y="404664"/>
            <a:ext cx="7125113" cy="924475"/>
          </a:xfrm>
        </p:spPr>
        <p:txBody>
          <a:bodyPr>
            <a:noAutofit/>
          </a:bodyPr>
          <a:lstStyle/>
          <a:p>
            <a:br>
              <a:rPr lang="en-GB" sz="3600" dirty="0">
                <a:latin typeface="Twinkl Cursive Looped" panose="02000000000000000000" pitchFamily="2" charset="0"/>
              </a:rPr>
            </a:br>
            <a:endParaRPr lang="en-GB" sz="3600" dirty="0">
              <a:latin typeface="Twinkl Cursive Looped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814736" y="692696"/>
            <a:ext cx="1137726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9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Circle the two prepositions in this sentence:</a:t>
            </a:r>
          </a:p>
          <a:p>
            <a:pPr marL="0" indent="0">
              <a:buNone/>
            </a:pPr>
            <a:r>
              <a:rPr lang="en-GB" sz="29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There are two good toyshops in my town and one of them is beside my house.</a:t>
            </a:r>
          </a:p>
          <a:p>
            <a:pPr marL="0" indent="0">
              <a:buNone/>
            </a:pPr>
            <a:endParaRPr lang="en-GB" sz="29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Insert the correct relative pronoun to fill the gap in this sentence:</a:t>
            </a:r>
          </a:p>
          <a:p>
            <a:pPr marL="0" indent="0">
              <a:buNone/>
            </a:pPr>
            <a:r>
              <a:rPr lang="en-GB" sz="29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Scotland, __________ my mother was born, is our favourite place to go on holiday.</a:t>
            </a:r>
          </a:p>
          <a:p>
            <a:pPr marL="0" indent="0">
              <a:buNone/>
            </a:pPr>
            <a:endParaRPr lang="en-GB" sz="2900" b="1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solidFill>
                  <a:schemeClr val="tx1"/>
                </a:solidFill>
                <a:latin typeface="Twinkl Cursive Looped" panose="02000000000000000000" pitchFamily="2" charset="0"/>
              </a:rPr>
              <a:t>Underline the </a:t>
            </a:r>
            <a:r>
              <a:rPr lang="en-GB" sz="29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subordinate clause </a:t>
            </a:r>
            <a:r>
              <a:rPr lang="en-GB" sz="29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this sentence</a:t>
            </a:r>
          </a:p>
          <a:p>
            <a:pPr marL="0" indent="0">
              <a:buNone/>
            </a:pPr>
            <a:r>
              <a:rPr lang="en-GB" sz="29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While you were sleeping, I made you a lovely breakfast</a:t>
            </a:r>
          </a:p>
          <a:p>
            <a:endParaRPr lang="en-GB" sz="2900" dirty="0"/>
          </a:p>
          <a:p>
            <a:pPr marL="0" indent="0">
              <a:buNone/>
            </a:pPr>
            <a:endParaRPr lang="en-GB" sz="2900" dirty="0"/>
          </a:p>
          <a:p>
            <a:endParaRPr lang="en-GB" sz="2900" dirty="0"/>
          </a:p>
          <a:p>
            <a:pPr marL="0" indent="0">
              <a:buNone/>
            </a:pPr>
            <a:endParaRPr lang="en-GB" sz="2900" dirty="0"/>
          </a:p>
          <a:p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2621874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Some of the trickier grammar elements…..</a:t>
            </a:r>
          </a:p>
        </p:txBody>
      </p:sp>
    </p:spTree>
    <p:extLst>
      <p:ext uri="{BB962C8B-B14F-4D97-AF65-F5344CB8AC3E}">
        <p14:creationId xmlns:p14="http://schemas.microsoft.com/office/powerpoint/2010/main" val="83084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9616" y="692696"/>
            <a:ext cx="7772400" cy="821954"/>
          </a:xfrm>
        </p:spPr>
        <p:txBody>
          <a:bodyPr/>
          <a:lstStyle/>
          <a:p>
            <a:r>
              <a:rPr lang="en-GB" sz="3600" dirty="0"/>
              <a:t>Perfect form…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1514650"/>
            <a:ext cx="11737304" cy="4464496"/>
          </a:xfrm>
        </p:spPr>
        <p:txBody>
          <a:bodyPr>
            <a:normAutofit/>
          </a:bodyPr>
          <a:lstStyle/>
          <a:p>
            <a:pPr marL="342900" marR="0" lvl="0" indent="-34290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either be present perfect, past perfect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either combination with progressive (meaning action in process)</a:t>
            </a:r>
          </a:p>
          <a:p>
            <a:pPr marL="342900" marR="0" lvl="0" indent="-34290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Uses has/had/ have (dependent upon whether it’s past or present</a:t>
            </a:r>
          </a:p>
          <a:p>
            <a:pPr marL="342900" marR="0" lvl="0" indent="-34290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She has played the piano (present perfect)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 has been playing the piano (present perfect progressive)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 had played the piano (past perfect)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 had been playing the piano (past perfect progressive)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82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332657"/>
            <a:ext cx="7772400" cy="1470025"/>
          </a:xfrm>
        </p:spPr>
        <p:txBody>
          <a:bodyPr/>
          <a:lstStyle/>
          <a:p>
            <a:r>
              <a:rPr lang="en-GB" sz="3600" dirty="0"/>
              <a:t>Progressive 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376" y="2132856"/>
            <a:ext cx="11089232" cy="4082008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Alongside the ‘perfect’, the progressive form can also be a simple past or present to signify events in process :</a:t>
            </a:r>
          </a:p>
          <a:p>
            <a:endParaRPr lang="en-GB" sz="3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chemeClr val="tx1"/>
                </a:solidFill>
              </a:rPr>
              <a:t>Eg.</a:t>
            </a:r>
            <a:r>
              <a:rPr lang="en-GB" sz="3200" dirty="0">
                <a:solidFill>
                  <a:schemeClr val="tx1"/>
                </a:solidFill>
              </a:rPr>
              <a:t> Leah is dancing  (present progressive)</a:t>
            </a:r>
          </a:p>
          <a:p>
            <a:endParaRPr lang="en-GB" sz="3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He was working (past progressive)</a:t>
            </a:r>
          </a:p>
          <a:p>
            <a:endParaRPr lang="en-GB" sz="4000" dirty="0">
              <a:solidFill>
                <a:schemeClr val="tx1"/>
              </a:solidFill>
            </a:endParaRPr>
          </a:p>
          <a:p>
            <a:endParaRPr lang="en-GB" sz="4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endParaRPr lang="en-GB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74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332657"/>
            <a:ext cx="7772400" cy="1470025"/>
          </a:xfrm>
        </p:spPr>
        <p:txBody>
          <a:bodyPr/>
          <a:lstStyle/>
          <a:p>
            <a:r>
              <a:rPr lang="en-GB" sz="3600" dirty="0"/>
              <a:t>Punctuation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376" y="2132856"/>
            <a:ext cx="11089232" cy="408200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An important element within writing, but also within </a:t>
            </a:r>
            <a:r>
              <a:rPr lang="en-GB" sz="36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SPaG</a:t>
            </a:r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sessions.</a:t>
            </a:r>
          </a:p>
          <a:p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Children need to be able to identify, understand why and when it is used and then implement in their own word.</a:t>
            </a:r>
          </a:p>
          <a:p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This is progressive from EYFS to Year 6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68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170DA-D944-AFCE-5428-7115106FB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4824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5640" y="6138"/>
            <a:ext cx="7772400" cy="1470025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Aim of the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388" y="1628800"/>
            <a:ext cx="11017224" cy="39379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Explain the spelling system &amp; why the home investigation is so key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Give you an overview of </a:t>
            </a:r>
            <a:r>
              <a:rPr lang="en-GB" sz="40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SPaG</a:t>
            </a: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expectations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Explain how </a:t>
            </a:r>
            <a:r>
              <a:rPr lang="en-GB" sz="40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SPaG</a:t>
            </a: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is assessed in the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Define a couple of the trickier terminologies!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65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24520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Twinkl Cursive Looped" panose="02000000000000000000" pitchFamily="2" charset="0"/>
              </a:rPr>
              <a:t>Spelling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344" y="1196752"/>
            <a:ext cx="11809312" cy="357795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It’s about spelling </a:t>
            </a:r>
            <a:r>
              <a:rPr lang="en-GB" sz="4000" i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patterns, their rules &amp; exceptions </a:t>
            </a: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rather than discrete spellings </a:t>
            </a:r>
          </a:p>
          <a:p>
            <a:endParaRPr lang="en-GB" sz="4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The aim is to give children skills that they can use based on their knowledge &amp; understanding of how spellings work, in order to have a decent go at any spelling…</a:t>
            </a:r>
          </a:p>
        </p:txBody>
      </p:sp>
    </p:spTree>
    <p:extLst>
      <p:ext uri="{BB962C8B-B14F-4D97-AF65-F5344CB8AC3E}">
        <p14:creationId xmlns:p14="http://schemas.microsoft.com/office/powerpoint/2010/main" val="74884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404664"/>
            <a:ext cx="8996536" cy="1470025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Twinkl Cursive Looped" panose="02000000000000000000" pitchFamily="2" charset="0"/>
              </a:rPr>
              <a:t>       </a:t>
            </a:r>
            <a:r>
              <a:rPr lang="en-GB" sz="3200" dirty="0" err="1">
                <a:latin typeface="Twinkl Cursive Looped" panose="02000000000000000000" pitchFamily="2" charset="0"/>
              </a:rPr>
              <a:t>Eg</a:t>
            </a:r>
            <a:r>
              <a:rPr lang="en-GB" sz="3200" dirty="0">
                <a:latin typeface="Twinkl Cursive Looped" panose="02000000000000000000" pitchFamily="2" charset="0"/>
              </a:rPr>
              <a:t>. Patterns that make a </a:t>
            </a:r>
            <a:r>
              <a:rPr lang="en-GB" sz="3200" i="1" dirty="0">
                <a:latin typeface="Twinkl Cursive Looped" panose="02000000000000000000" pitchFamily="2" charset="0"/>
              </a:rPr>
              <a:t>‘shun’ </a:t>
            </a:r>
            <a:r>
              <a:rPr lang="en-GB" sz="3200" dirty="0">
                <a:latin typeface="Twinkl Cursive Looped" panose="02000000000000000000" pitchFamily="2" charset="0"/>
              </a:rPr>
              <a:t> sound: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36" y="1988840"/>
            <a:ext cx="11627060" cy="4442048"/>
          </a:xfrm>
        </p:spPr>
        <p:txBody>
          <a:bodyPr>
            <a:normAutofit fontScale="62500" lnSpcReduction="20000"/>
          </a:bodyPr>
          <a:lstStyle/>
          <a:p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NEVER made by ‘shun’ except in the word shun/shunned/shunning….</a:t>
            </a:r>
          </a:p>
          <a:p>
            <a:endParaRPr lang="en-GB" sz="37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The actual </a:t>
            </a:r>
            <a:r>
              <a:rPr lang="en-GB" sz="37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true suffixes 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are -ion or -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ian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. The clues about whether to put t, s, 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ss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or c before comes from the last letter(s) of the root word:</a:t>
            </a:r>
          </a:p>
          <a:p>
            <a:endParaRPr lang="en-GB" sz="37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-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tion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is the most common spelling. It is used if the root word ends in t (invent) or 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te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(hesitate)</a:t>
            </a:r>
          </a:p>
          <a:p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-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ssion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is used if the root word ends in –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ss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or –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mit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(omit- omission/ possess – possession)</a:t>
            </a:r>
          </a:p>
          <a:p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-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sion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is used if the root word ends in  d  or  se  (comprehend – comprehension/  tense - tension</a:t>
            </a:r>
          </a:p>
          <a:p>
            <a:r>
              <a:rPr lang="en-GB" sz="3700" b="1" dirty="0">
                <a:solidFill>
                  <a:schemeClr val="tx1"/>
                </a:solidFill>
                <a:latin typeface="Twinkl Cursive Looped" panose="02000000000000000000" pitchFamily="2" charset="0"/>
              </a:rPr>
              <a:t>Exceptions:  attend – attention, intend – intention, nation</a:t>
            </a:r>
          </a:p>
          <a:p>
            <a:endParaRPr lang="en-GB" sz="37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-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cian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is used if the root word ends in c  or </a:t>
            </a:r>
            <a:r>
              <a:rPr lang="en-GB" sz="37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cs</a:t>
            </a:r>
            <a:r>
              <a:rPr lang="en-GB" sz="37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(music- musician, politics - politician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0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5804" y="488518"/>
            <a:ext cx="7772400" cy="1470025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How it’s taught in class…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52" y="1988840"/>
            <a:ext cx="11737304" cy="357795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Spelling pattern &amp; rule introduced in class. Investigation begun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Homework – further investigation – trying out words with the sounds &amp; the patterns – seeing which fits best - checking in a dictionary. This is key as it’s their chance to try out the structures in class independently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Bring spellings back into class. Share findings, make a short list of spellings from these for next week’s test (not Y6) alongside ‘unseen’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Practise for homework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Test &amp; new investigation in following week’s session.</a:t>
            </a:r>
          </a:p>
        </p:txBody>
      </p:sp>
    </p:spTree>
    <p:extLst>
      <p:ext uri="{BB962C8B-B14F-4D97-AF65-F5344CB8AC3E}">
        <p14:creationId xmlns:p14="http://schemas.microsoft.com/office/powerpoint/2010/main" val="301325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5804" y="488518"/>
            <a:ext cx="7772400" cy="1470025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Weekly Quizzes / Test KS1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52" y="1988840"/>
            <a:ext cx="11737304" cy="357795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Listen to the 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Word is repeated within a sentence for 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Word repeated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Children to write it independently in their 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Marked by an adult </a:t>
            </a:r>
          </a:p>
        </p:txBody>
      </p:sp>
    </p:spTree>
    <p:extLst>
      <p:ext uri="{BB962C8B-B14F-4D97-AF65-F5344CB8AC3E}">
        <p14:creationId xmlns:p14="http://schemas.microsoft.com/office/powerpoint/2010/main" val="85949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32656"/>
            <a:ext cx="7772400" cy="965969"/>
          </a:xfrm>
        </p:spPr>
        <p:txBody>
          <a:bodyPr/>
          <a:lstStyle/>
          <a:p>
            <a:r>
              <a:rPr lang="en-GB" sz="3600" dirty="0">
                <a:latin typeface="Twinkl Cursive Looped" panose="02000000000000000000" pitchFamily="2" charset="0"/>
              </a:rPr>
              <a:t>Punctuation &amp; Grammar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368" y="1556792"/>
            <a:ext cx="11593288" cy="444204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At the start of the year, teachers refresh previous learning then start adding onto this with their year group’s content.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Trickiest bit – the terminology</a:t>
            </a:r>
          </a:p>
        </p:txBody>
      </p:sp>
    </p:spTree>
    <p:extLst>
      <p:ext uri="{BB962C8B-B14F-4D97-AF65-F5344CB8AC3E}">
        <p14:creationId xmlns:p14="http://schemas.microsoft.com/office/powerpoint/2010/main" val="408959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1624" y="188640"/>
            <a:ext cx="7772400" cy="1037978"/>
          </a:xfrm>
        </p:spPr>
        <p:txBody>
          <a:bodyPr/>
          <a:lstStyle/>
          <a:p>
            <a:r>
              <a:rPr lang="en-GB" sz="3600" dirty="0"/>
              <a:t>How it is taught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255" y="1772816"/>
            <a:ext cx="11593288" cy="381121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Discreet ‘teaching’ sessions where a specific </a:t>
            </a:r>
            <a:r>
              <a:rPr lang="en-GB" sz="40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SPaG</a:t>
            </a: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area is looked 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Embedded within writing sessions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Twinkl Cursive Looped" panose="02000000000000000000" pitchFamily="2" charset="0"/>
              </a:rPr>
              <a:t>Independent homework activity to consolidate learning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9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5600" y="332656"/>
            <a:ext cx="7772400" cy="893962"/>
          </a:xfrm>
        </p:spPr>
        <p:txBody>
          <a:bodyPr/>
          <a:lstStyle/>
          <a:p>
            <a:r>
              <a:rPr lang="en-GB" sz="5400" dirty="0">
                <a:latin typeface="Twinkl Cursive Looped" panose="02000000000000000000" pitchFamily="2" charset="0"/>
              </a:rPr>
              <a:t>Assessment</a:t>
            </a:r>
            <a:r>
              <a:rPr lang="en-GB" sz="3600" dirty="0">
                <a:latin typeface="Twinkl Cursive Looped" panose="02000000000000000000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680" y="1226618"/>
            <a:ext cx="11881320" cy="41241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Spelling, punctuation and grammar are assessed within writing – to be ‘age expected’, children must be writing in correct sentences in neat, joined handwriting, with no significant spelling weaknesses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Standalone 3 termly assessments for </a:t>
            </a:r>
            <a:r>
              <a:rPr lang="en-GB" sz="36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SPaG</a:t>
            </a:r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from Year 2 upwards– involving spelling test, and short answer P&amp;G questions (</a:t>
            </a:r>
            <a:r>
              <a:rPr lang="en-GB" sz="3600" dirty="0" err="1">
                <a:solidFill>
                  <a:schemeClr val="tx1"/>
                </a:solidFill>
                <a:latin typeface="Twinkl Cursive Looped" panose="02000000000000000000" pitchFamily="2" charset="0"/>
              </a:rPr>
              <a:t>eg</a:t>
            </a:r>
            <a:r>
              <a:rPr lang="en-GB" sz="3600" dirty="0">
                <a:solidFill>
                  <a:schemeClr val="tx1"/>
                </a:solidFill>
                <a:latin typeface="Twinkl Cursive Looped" panose="02000000000000000000" pitchFamily="2" charset="0"/>
              </a:rPr>
              <a:t> circle the noun, find an antonym, put the correct punctuation into the sentence)</a:t>
            </a:r>
          </a:p>
        </p:txBody>
      </p:sp>
    </p:spTree>
    <p:extLst>
      <p:ext uri="{BB962C8B-B14F-4D97-AF65-F5344CB8AC3E}">
        <p14:creationId xmlns:p14="http://schemas.microsoft.com/office/powerpoint/2010/main" val="22541332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ton Hedges Trust Slide 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D4162"/>
      </a:accent1>
      <a:accent2>
        <a:srgbClr val="DDB54C"/>
      </a:accent2>
      <a:accent3>
        <a:srgbClr val="06344C"/>
      </a:accent3>
      <a:accent4>
        <a:srgbClr val="549484"/>
      </a:accent4>
      <a:accent5>
        <a:srgbClr val="FFFFFF"/>
      </a:accent5>
      <a:accent6>
        <a:srgbClr val="FFFFFF"/>
      </a:accent6>
      <a:hlink>
        <a:srgbClr val="549484"/>
      </a:hlink>
      <a:folHlink>
        <a:srgbClr val="0D416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6C0D8CB8-6B75-4FF1-A2D8-6D56623C1D13}" vid="{CA2985E0-892A-444E-968E-C750EDFCDE8E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6C0D8CB8-6B75-4FF1-A2D8-6D56623C1D13}" vid="{F86A7EE9-65B6-42EC-888E-C6FCC03DB23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2113</TotalTime>
  <Words>850</Words>
  <Application>Microsoft Office PowerPoint</Application>
  <PresentationFormat>Widescreen</PresentationFormat>
  <Paragraphs>97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Montserrat SemiBold</vt:lpstr>
      <vt:lpstr>Twinkl Cursive Looped</vt:lpstr>
      <vt:lpstr>Theme1</vt:lpstr>
      <vt:lpstr>Preston Hedges Trust Slide 2</vt:lpstr>
      <vt:lpstr>Custom Design</vt:lpstr>
      <vt:lpstr>Spelling, Punctuation &amp; Grammar workshop </vt:lpstr>
      <vt:lpstr>Aim of the session</vt:lpstr>
      <vt:lpstr>Spelling </vt:lpstr>
      <vt:lpstr>       Eg. Patterns that make a ‘shun’  sound:</vt:lpstr>
      <vt:lpstr>How it’s taught in class…</vt:lpstr>
      <vt:lpstr>Weekly Quizzes / Test KS1</vt:lpstr>
      <vt:lpstr>Punctuation &amp; Grammar</vt:lpstr>
      <vt:lpstr>How it is taught</vt:lpstr>
      <vt:lpstr>Assessment </vt:lpstr>
      <vt:lpstr>Example Assessment Questions </vt:lpstr>
      <vt:lpstr> </vt:lpstr>
      <vt:lpstr>Some of the trickier grammar elements…..</vt:lpstr>
      <vt:lpstr>Perfect form…</vt:lpstr>
      <vt:lpstr>Progressive form</vt:lpstr>
      <vt:lpstr>Punctuation</vt:lpstr>
      <vt:lpstr>Any 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Spelling, Punctuation &amp; Grammar</dc:title>
  <dc:creator>T Coles</dc:creator>
  <cp:lastModifiedBy>Rachel Winstanley</cp:lastModifiedBy>
  <cp:revision>24</cp:revision>
  <dcterms:created xsi:type="dcterms:W3CDTF">2017-02-07T12:08:18Z</dcterms:created>
  <dcterms:modified xsi:type="dcterms:W3CDTF">2023-10-03T15:09:50Z</dcterms:modified>
</cp:coreProperties>
</file>