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8" r:id="rId16"/>
    <p:sldId id="270" r:id="rId17"/>
    <p:sldId id="277" r:id="rId18"/>
    <p:sldId id="271" r:id="rId19"/>
    <p:sldId id="272" r:id="rId20"/>
    <p:sldId id="273" r:id="rId21"/>
    <p:sldId id="274" r:id="rId22"/>
    <p:sldId id="276" r:id="rId23"/>
    <p:sldId id="26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1850" y="493681"/>
            <a:ext cx="10515600" cy="1099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1850" y="2394409"/>
            <a:ext cx="10515600" cy="3695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CEB3634-941B-4BF3-98B9-DC8C76554E9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571F3427-05DB-4C20-A8A7-286FE6204AF4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884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44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2309567"/>
            <a:ext cx="10515600" cy="386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32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CEB3634-941B-4BF3-98B9-DC8C76554E9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666FE6FE-4338-48D2-92EE-AD4E8CD02C2F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2716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7B67-A162-45CC-A040-694581885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60CE2-2839-492F-BD30-0396FD3D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F59E-6A0D-4BE0-8469-30BECC75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34-941B-4BF3-98B9-DC8C76554E9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B53FF-0DC6-4698-8328-749691EC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EA055-EDE1-4E3C-A98A-4522296E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4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CEB3634-941B-4BF3-98B9-DC8C76554E9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GB"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EE8EF5-B865-4102-BB4E-48D1436A5AD9}"/>
              </a:ext>
            </a:extLst>
          </p:cNvPr>
          <p:cNvGrpSpPr/>
          <p:nvPr/>
        </p:nvGrpSpPr>
        <p:grpSpPr>
          <a:xfrm>
            <a:off x="0" y="5584518"/>
            <a:ext cx="12209006" cy="1273482"/>
            <a:chOff x="-8502" y="5572062"/>
            <a:chExt cx="12209006" cy="127348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B2F0F8-EB64-425D-9C9A-E6919F20192C}"/>
                </a:ext>
              </a:extLst>
            </p:cNvPr>
            <p:cNvSpPr/>
            <p:nvPr/>
          </p:nvSpPr>
          <p:spPr>
            <a:xfrm>
              <a:off x="-8502" y="5585870"/>
              <a:ext cx="12191998" cy="12596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8A81F030-9A49-4A7B-A763-941A0C7EC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98370" y="5572062"/>
              <a:ext cx="1802134" cy="1273481"/>
            </a:xfrm>
            <a:prstGeom prst="rect">
              <a:avLst/>
            </a:prstGeom>
          </p:spPr>
        </p:pic>
        <p:sp>
          <p:nvSpPr>
            <p:cNvPr id="15" name="Google Shape;222;p11">
              <a:extLst>
                <a:ext uri="{FF2B5EF4-FFF2-40B4-BE49-F238E27FC236}">
                  <a16:creationId xmlns:a16="http://schemas.microsoft.com/office/drawing/2014/main" id="{30E829D0-347C-4778-9207-971693B4D0FE}"/>
                </a:ext>
              </a:extLst>
            </p:cNvPr>
            <p:cNvSpPr txBox="1"/>
            <p:nvPr/>
          </p:nvSpPr>
          <p:spPr>
            <a:xfrm>
              <a:off x="4844849" y="6406595"/>
              <a:ext cx="2502301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accent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Proud to be part of</a:t>
              </a:r>
              <a:endParaRPr sz="1800">
                <a:solidFill>
                  <a:schemeClr val="accent3"/>
                </a:solidFill>
              </a:endParaRPr>
            </a:p>
          </p:txBody>
        </p:sp>
      </p:grpSp>
      <p:sp>
        <p:nvSpPr>
          <p:cNvPr id="16" name="Google Shape;222;p11">
            <a:extLst>
              <a:ext uri="{FF2B5EF4-FFF2-40B4-BE49-F238E27FC236}">
                <a16:creationId xmlns:a16="http://schemas.microsoft.com/office/drawing/2014/main" id="{1880927C-7A5E-4D4E-9172-2AC9401435BA}"/>
              </a:ext>
            </a:extLst>
          </p:cNvPr>
          <p:cNvSpPr txBox="1"/>
          <p:nvPr/>
        </p:nvSpPr>
        <p:spPr>
          <a:xfrm>
            <a:off x="1224699" y="2907538"/>
            <a:ext cx="1051559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sp>
        <p:nvSpPr>
          <p:cNvPr id="18" name="Google Shape;222;p11">
            <a:extLst>
              <a:ext uri="{FF2B5EF4-FFF2-40B4-BE49-F238E27FC236}">
                <a16:creationId xmlns:a16="http://schemas.microsoft.com/office/drawing/2014/main" id="{22785D84-F712-4E1D-A1D2-FA1381513E89}"/>
              </a:ext>
            </a:extLst>
          </p:cNvPr>
          <p:cNvSpPr txBox="1"/>
          <p:nvPr/>
        </p:nvSpPr>
        <p:spPr>
          <a:xfrm>
            <a:off x="1461155" y="986151"/>
            <a:ext cx="8945717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BA1659-2CF9-4AD5-9100-D11C708A66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647" y="5645944"/>
            <a:ext cx="114614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50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b"/>
          <a:lstStyle/>
          <a:p>
            <a:r>
              <a:rPr lang="en-GB">
                <a:solidFill>
                  <a:schemeClr val="accent3"/>
                </a:solidFill>
                <a:latin typeface="Montserrat Medium"/>
              </a:rPr>
              <a:t>Welcome to Year Six  </a:t>
            </a:r>
            <a:endParaRPr lang="en-GB">
              <a:solidFill>
                <a:schemeClr val="accent3"/>
              </a:solidFill>
              <a:latin typeface="Montserrat Medium" pitchFamily="2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/>
          <a:lstStyle/>
          <a:p>
            <a:r>
              <a:rPr lang="en-GB">
                <a:solidFill>
                  <a:schemeClr val="accent3"/>
                </a:solidFill>
              </a:rPr>
              <a:t>Mr Agnew, Mrs Honeywood, Mrs Rodriguez</a:t>
            </a:r>
            <a:endParaRPr lang="en-US">
              <a:solidFill>
                <a:schemeClr val="accent3"/>
              </a:solidFill>
            </a:endParaRPr>
          </a:p>
          <a:p>
            <a:r>
              <a:rPr lang="en-GB">
                <a:solidFill>
                  <a:schemeClr val="accent3"/>
                </a:solidFill>
              </a:rPr>
              <a:t>Mrs Mayes - Mondays 6A</a:t>
            </a:r>
          </a:p>
          <a:p>
            <a:r>
              <a:rPr lang="en-GB">
                <a:solidFill>
                  <a:schemeClr val="accent3"/>
                </a:solidFill>
              </a:rPr>
              <a:t>PPA – Mrs Willis (Tues AM – 6A/Tues PM – 6H)</a:t>
            </a:r>
          </a:p>
          <a:p>
            <a:endParaRPr lang="en-GB">
              <a:solidFill>
                <a:schemeClr val="accent3"/>
              </a:solidFill>
              <a:highlight>
                <a:srgbClr val="FFFF00"/>
              </a:highlight>
            </a:endParaRPr>
          </a:p>
          <a:p>
            <a:endParaRPr lang="en-GB">
              <a:solidFill>
                <a:schemeClr val="accent3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54893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Expectations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 lIns="91440" tIns="45720" rIns="91440" bIns="45720" anchor="t"/>
          <a:lstStyle/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r>
              <a:rPr lang="en-GB">
                <a:solidFill>
                  <a:schemeClr val="accent4"/>
                </a:solidFill>
                <a:latin typeface="Montserrat SemiBold" panose="020B0604020202020204"/>
              </a:rPr>
              <a:t>School values: caring, self-discipline, resilience, respect, aspiration, cooperation</a:t>
            </a: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>
                <a:solidFill>
                  <a:schemeClr val="accent4"/>
                </a:solidFill>
                <a:latin typeface="Montserrat SemiBold" panose="020B0604020202020204"/>
              </a:rPr>
              <a:t>Behaviour: opt-in approach</a:t>
            </a: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>
                <a:solidFill>
                  <a:schemeClr val="accent4"/>
                </a:solidFill>
                <a:latin typeface="Montserrat SemiBold" panose="020B0604020202020204"/>
              </a:rPr>
              <a:t>Uniform</a:t>
            </a: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1401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Exciting things to 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4070876"/>
          </a:xfrm>
        </p:spPr>
        <p:txBody>
          <a:bodyPr lIns="91440" tIns="45720" rIns="91440" bIns="45720" anchor="t"/>
          <a:lstStyle/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i="1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Christmas Production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Values Rewards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Trips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Residential  </a:t>
            </a:r>
          </a:p>
        </p:txBody>
      </p:sp>
    </p:spTree>
    <p:extLst>
      <p:ext uri="{BB962C8B-B14F-4D97-AF65-F5344CB8AC3E}">
        <p14:creationId xmlns:p14="http://schemas.microsoft.com/office/powerpoint/2010/main" val="146437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Meetings to follow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 lIns="91440" tIns="45720" rIns="91440" bIns="45720" anchor="t"/>
          <a:lstStyle/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Parent Workshops</a:t>
            </a:r>
          </a:p>
          <a:p>
            <a:r>
              <a:rPr lang="en-GB" dirty="0">
                <a:solidFill>
                  <a:srgbClr val="002060"/>
                </a:solidFill>
                <a:latin typeface="Montserrat Medium"/>
              </a:rPr>
              <a:t>Maths – completed – PowerPoint will be available on website</a:t>
            </a:r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Reading – 26</a:t>
            </a:r>
            <a:r>
              <a:rPr lang="en-GB" baseline="30000" dirty="0">
                <a:solidFill>
                  <a:srgbClr val="002060"/>
                </a:solidFill>
                <a:latin typeface="Montserrat Medium" pitchFamily="2" charset="0"/>
              </a:rPr>
              <a:t>th</a:t>
            </a: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 September, 6pm</a:t>
            </a: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SPAG – 3</a:t>
            </a:r>
            <a:r>
              <a:rPr lang="en-GB" baseline="30000" dirty="0">
                <a:solidFill>
                  <a:srgbClr val="002060"/>
                </a:solidFill>
                <a:latin typeface="Montserrat Medium" pitchFamily="2" charset="0"/>
              </a:rPr>
              <a:t>rd</a:t>
            </a: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 October, 6pm</a:t>
            </a: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Please come and ask if you have any questions before a workshop or parents’ evening. </a:t>
            </a:r>
          </a:p>
        </p:txBody>
      </p:sp>
    </p:spTree>
    <p:extLst>
      <p:ext uri="{BB962C8B-B14F-4D97-AF65-F5344CB8AC3E}">
        <p14:creationId xmlns:p14="http://schemas.microsoft.com/office/powerpoint/2010/main" val="176218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Residential 2024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19752"/>
            <a:ext cx="9144000" cy="3749511"/>
          </a:xfrm>
        </p:spPr>
        <p:txBody>
          <a:bodyPr lIns="91440" tIns="45720" rIns="91440" bIns="45720" anchor="t"/>
          <a:lstStyle/>
          <a:p>
            <a:r>
              <a:rPr lang="en-GB" dirty="0" err="1">
                <a:solidFill>
                  <a:srgbClr val="002060"/>
                </a:solidFill>
                <a:latin typeface="Montserrat SemiBold" panose="020B0604020202020204"/>
              </a:rPr>
              <a:t>Caythorpe</a:t>
            </a:r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 Manor PGL - Lincolnshire</a:t>
            </a:r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73A52C-A991-4F38-94F1-DF187D51F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704" y="1750005"/>
            <a:ext cx="5558589" cy="28890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EE85B-71F3-4B95-AD3A-DFFC2C0B3C27}"/>
              </a:ext>
            </a:extLst>
          </p:cNvPr>
          <p:cNvSpPr txBox="1"/>
          <p:nvPr/>
        </p:nvSpPr>
        <p:spPr>
          <a:xfrm>
            <a:off x="3834061" y="4860758"/>
            <a:ext cx="452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Monday 17</a:t>
            </a:r>
            <a:r>
              <a:rPr lang="en-GB" baseline="30000" dirty="0"/>
              <a:t>th</a:t>
            </a:r>
            <a:r>
              <a:rPr lang="en-GB" dirty="0"/>
              <a:t> June – Friday 21</a:t>
            </a:r>
            <a:r>
              <a:rPr lang="en-GB" baseline="30000" dirty="0"/>
              <a:t>st</a:t>
            </a:r>
            <a:r>
              <a:rPr lang="en-GB" dirty="0"/>
              <a:t> June</a:t>
            </a:r>
          </a:p>
        </p:txBody>
      </p:sp>
    </p:spTree>
    <p:extLst>
      <p:ext uri="{BB962C8B-B14F-4D97-AF65-F5344CB8AC3E}">
        <p14:creationId xmlns:p14="http://schemas.microsoft.com/office/powerpoint/2010/main" val="2151464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Residential 2024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19752"/>
            <a:ext cx="9144000" cy="3749511"/>
          </a:xfrm>
        </p:spPr>
        <p:txBody>
          <a:bodyPr lIns="91440" tIns="45720" rIns="91440" bIns="45720" anchor="t"/>
          <a:lstStyle/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Payments</a:t>
            </a:r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Fist initial deposit payment due by 06.10.23</a:t>
            </a: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Our office staff have set up a payment portal which has been emailed out. </a:t>
            </a: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Payments can be made as frequently as needed. </a:t>
            </a:r>
          </a:p>
        </p:txBody>
      </p:sp>
    </p:spTree>
    <p:extLst>
      <p:ext uri="{BB962C8B-B14F-4D97-AF65-F5344CB8AC3E}">
        <p14:creationId xmlns:p14="http://schemas.microsoft.com/office/powerpoint/2010/main" val="219777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Accommodation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19752"/>
            <a:ext cx="9144000" cy="3749511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Rooms tend to be split over 2/3 floors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Adults rooms on both floors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Adult rooms are clearly marked so children know where to find us should they need us.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Key-coded main doors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Children are guaranteed to be in a room with at least one friend of their choice</a:t>
            </a:r>
          </a:p>
          <a:p>
            <a:pPr algn="l"/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D9A76C-E4DF-40F4-8FB7-782E71DC5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452" y="4045618"/>
            <a:ext cx="3729094" cy="132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588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Catering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19752"/>
            <a:ext cx="9144000" cy="3749511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3 nutritious balanced meals per day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Vegetarian options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Salad bar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Special diets are catered for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All food is freshly cooked on-site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Processed foods are avoided</a:t>
            </a:r>
          </a:p>
          <a:p>
            <a:pPr algn="l"/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31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Daily Schedule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870E94-5D83-4EF8-98AB-8FC3894DF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82" y="1319752"/>
            <a:ext cx="6342397" cy="42614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EF40F4-6AED-4056-A9E9-C7D205E07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5487" y="429164"/>
            <a:ext cx="2105025" cy="17811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E6E15A-B356-43FC-A0FD-6F1959B368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7630" y="1952625"/>
            <a:ext cx="2725402" cy="19729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E20DEF-8F34-48BF-A692-DEB97A4227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5485" y="3428999"/>
            <a:ext cx="2152223" cy="215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85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Medication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19752"/>
            <a:ext cx="9144000" cy="3749511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Staff will be provided with any daily medication and instructions before we leave and will always be kept in staff area (inhalers etc. may be an exception)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Staff will also have Calpol on-site – if your child needs it, we will call for permission first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2060"/>
                </a:solidFill>
                <a:latin typeface="Montserrat Medium" pitchFamily="2" charset="0"/>
              </a:rPr>
              <a:t>Hayfever</a:t>
            </a: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 medications, inhalers, epi-pens or any other medication needs to be clearly labelled, with usage directions and given to Mrs. Kendall (morning of departure or the Friday before we leave)</a:t>
            </a:r>
          </a:p>
          <a:p>
            <a:pPr algn="l"/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69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Kit List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19752"/>
            <a:ext cx="9144000" cy="3749511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Please take one before you leave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pPr algn="l"/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9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Timetable</a:t>
            </a:r>
          </a:p>
        </p:txBody>
      </p:sp>
      <p:pic>
        <p:nvPicPr>
          <p:cNvPr id="4" name="Picture 3" descr="A table with text on it&#10;&#10;Description automatically generated">
            <a:extLst>
              <a:ext uri="{FF2B5EF4-FFF2-40B4-BE49-F238E27FC236}">
                <a16:creationId xmlns:a16="http://schemas.microsoft.com/office/drawing/2014/main" id="{6C5970AE-602B-9994-1AD2-B17705941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785" y="1408489"/>
            <a:ext cx="10451122" cy="40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27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chemeClr val="accent3"/>
                </a:solidFill>
                <a:latin typeface="Montserrat Medium" pitchFamily="2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1438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Maths and English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938354"/>
          </a:xfrm>
        </p:spPr>
        <p:txBody>
          <a:bodyPr lIns="91440" tIns="45720" rIns="91440" bIns="45720" anchor="t"/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  </a:t>
            </a:r>
          </a:p>
          <a:p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English</a:t>
            </a:r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 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Daily lessons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Fiction and Non-fiction genres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Writing is meaningful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Sets – taken from baseline assessments</a:t>
            </a:r>
          </a:p>
          <a:p>
            <a:endParaRPr lang="en-GB" sz="1800" dirty="0">
              <a:solidFill>
                <a:schemeClr val="accent4">
                  <a:lumMod val="75000"/>
                </a:schemeClr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Maths 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Daily lessons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Mental arithmetic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Methods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Reasoning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Sets – taken from baseline assessments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29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Reading Books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0733F-95AD-4D86-A59C-89D411679B64}"/>
              </a:ext>
            </a:extLst>
          </p:cNvPr>
          <p:cNvSpPr txBox="1"/>
          <p:nvPr/>
        </p:nvSpPr>
        <p:spPr>
          <a:xfrm>
            <a:off x="516834" y="1319752"/>
            <a:ext cx="9498070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/>
              </a:rPr>
              <a:t>The most important part of reading is to gain fluency and automaticity. 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  <a:cs typeface="Arial"/>
            </a:endParaRPr>
          </a:p>
          <a:p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/>
              </a:rPr>
              <a:t>Children will read with an adult 1 x a term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/>
              </a:rPr>
              <a:t>Reading books are matched to fluency and are there for practise not challenge, even those who are a free reader 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/>
              </a:rPr>
              <a:t>Reading recognition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  <a:cs typeface="Arial"/>
            </a:endParaRPr>
          </a:p>
          <a:p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/>
              </a:rPr>
              <a:t>KS2 Reading Spine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  <a:cs typeface="Arial"/>
            </a:endParaRPr>
          </a:p>
          <a:p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/>
              </a:rPr>
              <a:t>Library bus – reading for pleasure 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Montserrat SemiBold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4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Spellings </a:t>
            </a:r>
            <a:b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</a:br>
            <a:endParaRPr lang="en-GB" sz="1800" b="1">
              <a:solidFill>
                <a:schemeClr val="accent3"/>
              </a:solidFill>
              <a:latin typeface="Montserrat SemiBold" panose="020B0604020202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204960" cy="3749511"/>
          </a:xfrm>
        </p:spPr>
        <p:txBody>
          <a:bodyPr lIns="91440" tIns="45720" rIns="91440" bIns="45720" anchor="t"/>
          <a:lstStyle/>
          <a:p>
            <a:pPr algn="l" fontAlgn="base"/>
            <a:r>
              <a:rPr lang="en-GB">
                <a:solidFill>
                  <a:srgbClr val="3F6F63"/>
                </a:solidFill>
                <a:latin typeface="Montserrat Medium" pitchFamily="2" charset="0"/>
              </a:rPr>
              <a:t>Spelling </a:t>
            </a:r>
          </a:p>
          <a:p>
            <a:pPr algn="l" fontAlgn="base"/>
            <a:endParaRPr lang="en-GB">
              <a:solidFill>
                <a:srgbClr val="3F6F63"/>
              </a:solidFill>
              <a:latin typeface="Montserrat Medium" pitchFamily="2" charset="0"/>
            </a:endParaRPr>
          </a:p>
          <a:p>
            <a:pPr algn="l" fontAlgn="base"/>
            <a:r>
              <a:rPr lang="en-GB" sz="1800">
                <a:solidFill>
                  <a:srgbClr val="3F6F63"/>
                </a:solidFill>
                <a:latin typeface="Montserrat Medium"/>
              </a:rPr>
              <a:t>Year Six will be starting on the Y5/6 statutory word list.</a:t>
            </a:r>
            <a:endParaRPr lang="en-GB" sz="1800">
              <a:solidFill>
                <a:srgbClr val="3F6F63"/>
              </a:solidFill>
              <a:highlight>
                <a:srgbClr val="FFFF00"/>
              </a:highlight>
              <a:latin typeface="Montserrat Medium" pitchFamily="2" charset="0"/>
            </a:endParaRPr>
          </a:p>
          <a:p>
            <a:pPr algn="l"/>
            <a:endParaRPr lang="en-GB" sz="1800">
              <a:solidFill>
                <a:srgbClr val="3F6F63"/>
              </a:solidFill>
              <a:latin typeface="Montserrat Medium" pitchFamily="2" charset="0"/>
            </a:endParaRPr>
          </a:p>
          <a:p>
            <a:pPr algn="l"/>
            <a:r>
              <a:rPr lang="en-GB" sz="1800">
                <a:solidFill>
                  <a:srgbClr val="3F6F63"/>
                </a:solidFill>
                <a:latin typeface="Montserrat Medium"/>
              </a:rPr>
              <a:t>Spelling patterns and investigations will take place next term.</a:t>
            </a:r>
            <a:endParaRPr lang="en-GB" sz="1800">
              <a:solidFill>
                <a:srgbClr val="3F6F63"/>
              </a:solidFill>
              <a:latin typeface="Montserrat Medium" pitchFamily="2" charset="0"/>
            </a:endParaRPr>
          </a:p>
          <a:p>
            <a:pPr algn="l"/>
            <a:endParaRPr lang="en-GB" sz="1800">
              <a:solidFill>
                <a:srgbClr val="3F6F63"/>
              </a:solidFill>
              <a:latin typeface="Montserrat Medium" pitchFamily="2" charset="0"/>
            </a:endParaRPr>
          </a:p>
          <a:p>
            <a:pPr algn="l"/>
            <a:r>
              <a:rPr lang="en-GB" sz="1800">
                <a:solidFill>
                  <a:srgbClr val="3F6F63"/>
                </a:solidFill>
                <a:latin typeface="Montserrat Medium"/>
              </a:rPr>
              <a:t>Expectation that children can apply spelling knowledge into everyday writing.</a:t>
            </a:r>
            <a:endParaRPr lang="en-GB" sz="1800">
              <a:solidFill>
                <a:srgbClr val="3F6F63"/>
              </a:solidFill>
              <a:latin typeface="Montserrat Medium" pitchFamily="2" charset="0"/>
            </a:endParaRPr>
          </a:p>
          <a:p>
            <a:pPr algn="l" fontAlgn="base"/>
            <a:endParaRPr lang="en-US" sz="1800">
              <a:solidFill>
                <a:srgbClr val="3F6F63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3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51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Cursive Handwriting and presentation</a:t>
            </a:r>
            <a:br>
              <a:rPr lang="en-GB" sz="1800" b="1">
                <a:solidFill>
                  <a:srgbClr val="06344C"/>
                </a:solidFill>
                <a:latin typeface="Montserrat SemiBold" panose="020B0604020202020204"/>
              </a:rPr>
            </a:br>
            <a:endParaRPr lang="en-GB" sz="4400" b="1">
              <a:solidFill>
                <a:schemeClr val="accent3"/>
              </a:solidFill>
              <a:latin typeface="Montserrat SemiBold" panose="020B0604020202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660150"/>
            <a:ext cx="10058400" cy="3873608"/>
          </a:xfrm>
        </p:spPr>
        <p:txBody>
          <a:bodyPr/>
          <a:lstStyle/>
          <a:p>
            <a:pPr algn="l"/>
            <a:endParaRPr lang="en-GB" sz="1800">
              <a:solidFill>
                <a:schemeClr val="accent4">
                  <a:lumMod val="75000"/>
                </a:schemeClr>
              </a:solidFill>
              <a:latin typeface="Montserrat Medium" pitchFamily="2" charset="0"/>
            </a:endParaRPr>
          </a:p>
          <a:p>
            <a:pPr algn="l"/>
            <a:endParaRPr lang="en-GB">
              <a:solidFill>
                <a:schemeClr val="accent4"/>
              </a:solidFill>
              <a:latin typeface="Montserrat Medium" pitchFamily="2" charset="0"/>
            </a:endParaRPr>
          </a:p>
          <a:p>
            <a:pPr algn="l"/>
            <a:endParaRPr lang="en-GB">
              <a:solidFill>
                <a:schemeClr val="accent4"/>
              </a:solidFill>
              <a:latin typeface="Montserrat Medium" pitchFamily="2" charset="0"/>
            </a:endParaRPr>
          </a:p>
        </p:txBody>
      </p:sp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A9E771B4-A282-BE9B-E44F-DBBF1AB81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323" y="2070977"/>
            <a:ext cx="5722815" cy="326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7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 lIns="91440" tIns="45720" rIns="91440" bIns="45720" anchor="t"/>
          <a:lstStyle/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Fun, Creativity, Achievement</a:t>
            </a:r>
            <a:endParaRPr lang="en-US" dirty="0">
              <a:solidFill>
                <a:schemeClr val="accent4"/>
              </a:solidFill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algn="l"/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1 – Rule The World</a:t>
            </a:r>
          </a:p>
          <a:p>
            <a:pPr algn="l"/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2 – Vietnam War</a:t>
            </a:r>
          </a:p>
          <a:p>
            <a:pPr algn="l"/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3 – Vietnam (continued)</a:t>
            </a:r>
            <a:endParaRPr lang="en-GB" dirty="0">
              <a:solidFill>
                <a:schemeClr val="accent4"/>
              </a:solidFill>
            </a:endParaRPr>
          </a:p>
          <a:p>
            <a:pPr algn="l"/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4 – A Peaceful Protest</a:t>
            </a:r>
          </a:p>
          <a:p>
            <a:pPr algn="l"/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5 – Our World, Our Future</a:t>
            </a:r>
          </a:p>
          <a:p>
            <a:pPr algn="l"/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6 – I Have A Dream</a:t>
            </a: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pPr algn="l"/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4568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 lIns="91440" tIns="45720" rIns="91440" bIns="45720" anchor="t"/>
          <a:lstStyle/>
          <a:p>
            <a:r>
              <a:rPr lang="en-GB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PE day is a Wednesday</a:t>
            </a:r>
            <a:endParaRPr lang="en-GB">
              <a:solidFill>
                <a:schemeClr val="accent4">
                  <a:lumMod val="75000"/>
                </a:schemeClr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>
              <a:solidFill>
                <a:schemeClr val="accent4">
                  <a:lumMod val="75000"/>
                </a:schemeClr>
              </a:solidFill>
              <a:latin typeface="Montserrat SemiBold" panose="020B0604020202020204"/>
            </a:endParaRPr>
          </a:p>
          <a:p>
            <a:r>
              <a:rPr lang="en-GB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Indoor and Outdoor sessions</a:t>
            </a:r>
          </a:p>
          <a:p>
            <a:endParaRPr lang="en-GB">
              <a:solidFill>
                <a:schemeClr val="accent4">
                  <a:lumMod val="75000"/>
                </a:schemeClr>
              </a:solidFill>
              <a:latin typeface="Montserrat SemiBold" panose="020B0604020202020204"/>
            </a:endParaRPr>
          </a:p>
          <a:p>
            <a:r>
              <a:rPr lang="en-GB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PE kit – refer to the website for the kit details. Children to come into school in their kit on their PE day.</a:t>
            </a:r>
          </a:p>
          <a:p>
            <a:endParaRPr lang="en-GB">
              <a:solidFill>
                <a:schemeClr val="accent4">
                  <a:lumMod val="75000"/>
                </a:schemeClr>
              </a:solidFill>
              <a:latin typeface="Montserrat SemiBold" panose="020B0604020202020204"/>
            </a:endParaRPr>
          </a:p>
          <a:p>
            <a:r>
              <a:rPr lang="en-GB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No earrings or jewellery. </a:t>
            </a: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6664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>
                <a:solidFill>
                  <a:schemeClr val="accent3"/>
                </a:solidFill>
                <a:latin typeface="Montserrat SemiBold" panose="020B0604020202020204"/>
              </a:rPr>
              <a:t>Homework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 lIns="91440" tIns="45720" rIns="91440" bIns="45720" anchor="t"/>
          <a:lstStyle/>
          <a:p>
            <a:endParaRPr lang="en-GB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r>
              <a:rPr lang="en-GB" err="1">
                <a:solidFill>
                  <a:schemeClr val="accent4"/>
                </a:solidFill>
                <a:latin typeface="Montserrat SemiBold" panose="020B0604020202020204"/>
              </a:rPr>
              <a:t>SPaG</a:t>
            </a:r>
            <a:r>
              <a:rPr lang="en-GB">
                <a:solidFill>
                  <a:schemeClr val="accent4"/>
                </a:solidFill>
                <a:latin typeface="Montserrat SemiBold" panose="020B0604020202020204"/>
              </a:rPr>
              <a:t>, Spelling &amp; Maths homework will be given out every Friday to be due in the following Wednesday.</a:t>
            </a: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>
                <a:solidFill>
                  <a:schemeClr val="accent4"/>
                </a:solidFill>
                <a:latin typeface="Montserrat SemiBold" panose="020B0604020202020204"/>
              </a:rPr>
              <a:t>We will run through the homework every Friday (and conduct a spelling test) before handing out new homework.</a:t>
            </a:r>
          </a:p>
          <a:p>
            <a:endParaRPr lang="en-GB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>
                <a:solidFill>
                  <a:schemeClr val="accent4"/>
                </a:solidFill>
                <a:latin typeface="Montserrat SemiBold" panose="020B0604020202020204"/>
              </a:rPr>
              <a:t>Reading expectation – 5 times a week.</a:t>
            </a:r>
          </a:p>
        </p:txBody>
      </p:sp>
    </p:spTree>
    <p:extLst>
      <p:ext uri="{BB962C8B-B14F-4D97-AF65-F5344CB8AC3E}">
        <p14:creationId xmlns:p14="http://schemas.microsoft.com/office/powerpoint/2010/main" val="2815535795"/>
      </p:ext>
    </p:extLst>
  </p:cSld>
  <p:clrMapOvr>
    <a:masterClrMapping/>
  </p:clrMapOvr>
</p:sld>
</file>

<file path=ppt/theme/theme1.xml><?xml version="1.0" encoding="utf-8"?>
<a:theme xmlns:a="http://schemas.openxmlformats.org/drawingml/2006/main" name="Preston Hedges Trust Slide 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D4162"/>
      </a:accent1>
      <a:accent2>
        <a:srgbClr val="DDB54C"/>
      </a:accent2>
      <a:accent3>
        <a:srgbClr val="06344C"/>
      </a:accent3>
      <a:accent4>
        <a:srgbClr val="549484"/>
      </a:accent4>
      <a:accent5>
        <a:srgbClr val="FFFFFF"/>
      </a:accent5>
      <a:accent6>
        <a:srgbClr val="FFFFFF"/>
      </a:accent6>
      <a:hlink>
        <a:srgbClr val="549484"/>
      </a:hlink>
      <a:folHlink>
        <a:srgbClr val="0D416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ton Hedges Trust Slide 2" id="{C85D57FE-D200-47A5-B8BB-C7D92471DDC8}" vid="{AD7D663B-C609-4ED5-9248-A4D611058F8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5F0D101D575D4B87129B8637C8DE20" ma:contentTypeVersion="17" ma:contentTypeDescription="Create a new document." ma:contentTypeScope="" ma:versionID="0cdb6f123f4b4260ae66aae6198fc7be">
  <xsd:schema xmlns:xsd="http://www.w3.org/2001/XMLSchema" xmlns:xs="http://www.w3.org/2001/XMLSchema" xmlns:p="http://schemas.microsoft.com/office/2006/metadata/properties" xmlns:ns2="9ea00ced-cd3a-49c3-8709-c889844eed3a" xmlns:ns3="b035f479-3a50-4b01-b6e4-ee8407ffb5a9" targetNamespace="http://schemas.microsoft.com/office/2006/metadata/properties" ma:root="true" ma:fieldsID="5029baff0deee6e2594cf6fbf0a55662" ns2:_="" ns3:_="">
    <xsd:import namespace="9ea00ced-cd3a-49c3-8709-c889844eed3a"/>
    <xsd:import namespace="b035f479-3a50-4b01-b6e4-ee8407ffb5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a00ced-cd3a-49c3-8709-c889844ee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3ef6a4c-db41-43e5-8280-f73f104aee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5f479-3a50-4b01-b6e4-ee8407ffb5a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3ec8095-952e-4f23-a2a8-42b6d263a61a}" ma:internalName="TaxCatchAll" ma:showField="CatchAllData" ma:web="b035f479-3a50-4b01-b6e4-ee8407ffb5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5f479-3a50-4b01-b6e4-ee8407ffb5a9" xsi:nil="true"/>
    <lcf76f155ced4ddcb4097134ff3c332f xmlns="9ea00ced-cd3a-49c3-8709-c889844eed3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21C6A6-308A-4ED1-9229-6A81E4FA4756}">
  <ds:schemaRefs>
    <ds:schemaRef ds:uri="9ea00ced-cd3a-49c3-8709-c889844eed3a"/>
    <ds:schemaRef ds:uri="b035f479-3a50-4b01-b6e4-ee8407ffb5a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B639C0-A1F0-43BC-8FD7-D87605D177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7F3D26-C725-4256-89B7-946E7BA87813}">
  <ds:schemaRefs>
    <ds:schemaRef ds:uri="http://www.w3.org/XML/1998/namespace"/>
    <ds:schemaRef ds:uri="http://purl.org/dc/elements/1.1/"/>
    <ds:schemaRef ds:uri="http://purl.org/dc/terms/"/>
    <ds:schemaRef ds:uri="b035f479-3a50-4b01-b6e4-ee8407ffb5a9"/>
    <ds:schemaRef ds:uri="9ea00ced-cd3a-49c3-8709-c889844eed3a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606</Words>
  <Application>Microsoft Office PowerPoint</Application>
  <PresentationFormat>Widescreen</PresentationFormat>
  <Paragraphs>127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Montserrat Medium</vt:lpstr>
      <vt:lpstr>Montserrat SemiBold</vt:lpstr>
      <vt:lpstr>Preston Hedges Trust Slide 2</vt:lpstr>
      <vt:lpstr>Welcome to Year Six  </vt:lpstr>
      <vt:lpstr>Timetable</vt:lpstr>
      <vt:lpstr>Maths and English</vt:lpstr>
      <vt:lpstr>Reading Books</vt:lpstr>
      <vt:lpstr>Spellings  </vt:lpstr>
      <vt:lpstr>Cursive Handwriting and presentation </vt:lpstr>
      <vt:lpstr>Curriculum</vt:lpstr>
      <vt:lpstr>PE</vt:lpstr>
      <vt:lpstr>Homework</vt:lpstr>
      <vt:lpstr>Expectations</vt:lpstr>
      <vt:lpstr>Exciting things to come</vt:lpstr>
      <vt:lpstr>Meetings to follow</vt:lpstr>
      <vt:lpstr>Residential 2024 </vt:lpstr>
      <vt:lpstr>Residential 2024 </vt:lpstr>
      <vt:lpstr>Accommodation </vt:lpstr>
      <vt:lpstr>Catering </vt:lpstr>
      <vt:lpstr>Daily Schedule </vt:lpstr>
      <vt:lpstr>Medication </vt:lpstr>
      <vt:lpstr>Kit List </vt:lpstr>
      <vt:lpstr>Any questions?</vt:lpstr>
    </vt:vector>
  </TitlesOfParts>
  <Company>EasiPC Services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</dc:title>
  <dc:creator>Sarah Lang</dc:creator>
  <cp:lastModifiedBy>Chris Agnew</cp:lastModifiedBy>
  <cp:revision>6</cp:revision>
  <dcterms:created xsi:type="dcterms:W3CDTF">2022-09-07T07:35:51Z</dcterms:created>
  <dcterms:modified xsi:type="dcterms:W3CDTF">2023-09-20T07:23:34Z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0x010100A95F0D101D575D4B87129B8637C8DE20</vt:lpwstr>
  </property>
  <property fmtid="{D5CDD505-2E9C-101B-9397-08002B2CF9AE}" pid="3" name="MediaServiceImageTags">
    <vt:lpwstr/>
  </property>
</Properties>
</file>