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67" r:id="rId7"/>
    <p:sldId id="259" r:id="rId8"/>
    <p:sldId id="260" r:id="rId9"/>
    <p:sldId id="261" r:id="rId10"/>
    <p:sldId id="262" r:id="rId11"/>
    <p:sldId id="263" r:id="rId12"/>
    <p:sldId id="265" r:id="rId13"/>
    <p:sldId id="264" r:id="rId14"/>
    <p:sldId id="266"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76C39-51C1-9812-5C3C-A9AF16BF10F5}" v="154" dt="2023-09-11T12:29:41.118"/>
    <p1510:client id="{36F4F93F-8C93-F0EC-1D6C-030521B778F6}" v="10" dt="2023-09-13T19:20:58.548"/>
    <p1510:client id="{90FBD57D-778D-F578-2A62-379FEABC9837}" v="12" dt="2023-09-11T15:34:59.617"/>
    <p1510:client id="{F5A22DC1-7F9D-7C83-96EF-F34676CEF6BD}" v="187" dt="2023-09-15T10:24:47.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18"/>
          <p:cNvSpPr txBox="1">
            <a:spLocks noGrp="1"/>
          </p:cNvSpPr>
          <p:nvPr>
            <p:ph type="title"/>
          </p:nvPr>
        </p:nvSpPr>
        <p:spPr>
          <a:xfrm>
            <a:off x="831850" y="493681"/>
            <a:ext cx="10515600" cy="10994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solidFill>
                  <a:schemeClr val="accent3"/>
                </a:solidFill>
                <a:latin typeface="Montserrat SemiBold" panose="020B060402020202020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dirty="0"/>
          </a:p>
        </p:txBody>
      </p:sp>
      <p:sp>
        <p:nvSpPr>
          <p:cNvPr id="29" name="Google Shape;29;p18"/>
          <p:cNvSpPr txBox="1">
            <a:spLocks noGrp="1"/>
          </p:cNvSpPr>
          <p:nvPr>
            <p:ph type="body" idx="1"/>
          </p:nvPr>
        </p:nvSpPr>
        <p:spPr>
          <a:xfrm>
            <a:off x="831850" y="2394409"/>
            <a:ext cx="10515600" cy="369524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chemeClr val="accent4">
                    <a:lumMod val="75000"/>
                  </a:schemeClr>
                </a:solidFill>
                <a:latin typeface="Montserrat SemiBold" panose="020B0604020202020204" charset="0"/>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30" name="Google Shape;3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CEB3634-941B-4BF3-98B9-DC8C76554E92}" type="datetimeFigureOut">
              <a:rPr lang="en-GB" smtClean="0"/>
              <a:t>21/09/2023</a:t>
            </a:fld>
            <a:endParaRPr lang="en-GB" dirty="0"/>
          </a:p>
        </p:txBody>
      </p:sp>
      <p:sp>
        <p:nvSpPr>
          <p:cNvPr id="31" name="Google Shape;3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GB" dirty="0"/>
          </a:p>
        </p:txBody>
      </p:sp>
      <p:sp>
        <p:nvSpPr>
          <p:cNvPr id="32" name="Google Shape;3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36751CB8-BA8D-42FF-AC92-41F3F1687A14}" type="slidenum">
              <a:rPr lang="en-GB" smtClean="0"/>
              <a:t>‹#›</a:t>
            </a:fld>
            <a:endParaRPr lang="en-GB" dirty="0"/>
          </a:p>
        </p:txBody>
      </p:sp>
      <p:cxnSp>
        <p:nvCxnSpPr>
          <p:cNvPr id="7" name="Google Shape;223;p11">
            <a:extLst>
              <a:ext uri="{FF2B5EF4-FFF2-40B4-BE49-F238E27FC236}">
                <a16:creationId xmlns:a16="http://schemas.microsoft.com/office/drawing/2014/main" id="{571F3427-05DB-4C20-A8A7-286FE6204AF4}"/>
              </a:ext>
            </a:extLst>
          </p:cNvPr>
          <p:cNvCxnSpPr>
            <a:cxnSpLocks/>
          </p:cNvCxnSpPr>
          <p:nvPr/>
        </p:nvCxnSpPr>
        <p:spPr>
          <a:xfrm>
            <a:off x="1703044" y="1899042"/>
            <a:ext cx="9513596" cy="0"/>
          </a:xfrm>
          <a:prstGeom prst="straightConnector1">
            <a:avLst/>
          </a:prstGeom>
          <a:noFill/>
          <a:ln w="25400" cap="flat" cmpd="sng">
            <a:solidFill>
              <a:schemeClr val="accent2"/>
            </a:solidFill>
            <a:prstDash val="solid"/>
            <a:miter lim="800000"/>
            <a:headEnd type="none" w="sm" len="sm"/>
            <a:tailEnd type="none" w="sm" len="sm"/>
          </a:ln>
        </p:spPr>
      </p:cxnSp>
    </p:spTree>
    <p:extLst>
      <p:ext uri="{BB962C8B-B14F-4D97-AF65-F5344CB8AC3E}">
        <p14:creationId xmlns:p14="http://schemas.microsoft.com/office/powerpoint/2010/main" val="218845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sz="4400">
                <a:solidFill>
                  <a:schemeClr val="accent3"/>
                </a:solidFill>
                <a:latin typeface="Montserrat SemiBold" panose="020B060402020202020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dirty="0"/>
          </a:p>
        </p:txBody>
      </p:sp>
      <p:sp>
        <p:nvSpPr>
          <p:cNvPr id="23" name="Google Shape;23;p17"/>
          <p:cNvSpPr txBox="1">
            <a:spLocks noGrp="1"/>
          </p:cNvSpPr>
          <p:nvPr>
            <p:ph type="body" idx="1"/>
          </p:nvPr>
        </p:nvSpPr>
        <p:spPr>
          <a:xfrm>
            <a:off x="838200" y="2309567"/>
            <a:ext cx="10515600" cy="38673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sz="3200">
                <a:solidFill>
                  <a:schemeClr val="accent4">
                    <a:lumMod val="75000"/>
                  </a:schemeClr>
                </a:solidFill>
                <a:latin typeface="Montserrat SemiBold" panose="020B0604020202020204" charset="0"/>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4" name="Google Shape;2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CEB3634-941B-4BF3-98B9-DC8C76554E92}" type="datetimeFigureOut">
              <a:rPr lang="en-GB" smtClean="0"/>
              <a:t>21/09/2023</a:t>
            </a:fld>
            <a:endParaRPr lang="en-GB" dirty="0"/>
          </a:p>
        </p:txBody>
      </p:sp>
      <p:sp>
        <p:nvSpPr>
          <p:cNvPr id="25" name="Google Shape;2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GB" dirty="0"/>
          </a:p>
        </p:txBody>
      </p:sp>
      <p:sp>
        <p:nvSpPr>
          <p:cNvPr id="26" name="Google Shape;2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36751CB8-BA8D-42FF-AC92-41F3F1687A14}" type="slidenum">
              <a:rPr lang="en-GB" smtClean="0"/>
              <a:t>‹#›</a:t>
            </a:fld>
            <a:endParaRPr lang="en-GB" dirty="0"/>
          </a:p>
        </p:txBody>
      </p:sp>
      <p:cxnSp>
        <p:nvCxnSpPr>
          <p:cNvPr id="7" name="Google Shape;223;p11">
            <a:extLst>
              <a:ext uri="{FF2B5EF4-FFF2-40B4-BE49-F238E27FC236}">
                <a16:creationId xmlns:a16="http://schemas.microsoft.com/office/drawing/2014/main" id="{666FE6FE-4338-48D2-92EE-AD4E8CD02C2F}"/>
              </a:ext>
            </a:extLst>
          </p:cNvPr>
          <p:cNvCxnSpPr>
            <a:cxnSpLocks/>
          </p:cNvCxnSpPr>
          <p:nvPr/>
        </p:nvCxnSpPr>
        <p:spPr>
          <a:xfrm>
            <a:off x="1703044" y="1899042"/>
            <a:ext cx="9513596" cy="0"/>
          </a:xfrm>
          <a:prstGeom prst="straightConnector1">
            <a:avLst/>
          </a:prstGeom>
          <a:noFill/>
          <a:ln w="25400" cap="flat" cmpd="sng">
            <a:solidFill>
              <a:schemeClr val="accent2"/>
            </a:solidFill>
            <a:prstDash val="solid"/>
            <a:miter lim="800000"/>
            <a:headEnd type="none" w="sm" len="sm"/>
            <a:tailEnd type="none" w="sm" len="sm"/>
          </a:ln>
        </p:spPr>
      </p:cxnSp>
    </p:spTree>
    <p:extLst>
      <p:ext uri="{BB962C8B-B14F-4D97-AF65-F5344CB8AC3E}">
        <p14:creationId xmlns:p14="http://schemas.microsoft.com/office/powerpoint/2010/main" val="227168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47B67-A162-45CC-A040-694581885F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360CE2-2839-492F-BD30-0396FD3DA1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CAF59E-6A0D-4BE0-8469-30BECC7565F7}"/>
              </a:ext>
            </a:extLst>
          </p:cNvPr>
          <p:cNvSpPr>
            <a:spLocks noGrp="1"/>
          </p:cNvSpPr>
          <p:nvPr>
            <p:ph type="dt" sz="half" idx="10"/>
          </p:nvPr>
        </p:nvSpPr>
        <p:spPr/>
        <p:txBody>
          <a:bodyPr/>
          <a:lstStyle/>
          <a:p>
            <a:fld id="{BCEB3634-941B-4BF3-98B9-DC8C76554E92}" type="datetimeFigureOut">
              <a:rPr lang="en-GB" smtClean="0"/>
              <a:t>21/09/2023</a:t>
            </a:fld>
            <a:endParaRPr lang="en-GB" dirty="0"/>
          </a:p>
        </p:txBody>
      </p:sp>
      <p:sp>
        <p:nvSpPr>
          <p:cNvPr id="5" name="Footer Placeholder 4">
            <a:extLst>
              <a:ext uri="{FF2B5EF4-FFF2-40B4-BE49-F238E27FC236}">
                <a16:creationId xmlns:a16="http://schemas.microsoft.com/office/drawing/2014/main" id="{5E6B53FF-0DC6-4698-8328-749691EC00F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9EA055-EDE1-4E3C-A98A-4522296E4728}"/>
              </a:ext>
            </a:extLst>
          </p:cNvPr>
          <p:cNvSpPr>
            <a:spLocks noGrp="1"/>
          </p:cNvSpPr>
          <p:nvPr>
            <p:ph type="sldNum" sz="quarter" idx="12"/>
          </p:nvPr>
        </p:nvSpPr>
        <p:spPr/>
        <p:txBody>
          <a:bodyPr/>
          <a:lstStyle/>
          <a:p>
            <a:fld id="{36751CB8-BA8D-42FF-AC92-41F3F1687A14}" type="slidenum">
              <a:rPr lang="en-GB" smtClean="0"/>
              <a:t>‹#›</a:t>
            </a:fld>
            <a:endParaRPr lang="en-GB" dirty="0"/>
          </a:p>
        </p:txBody>
      </p:sp>
    </p:spTree>
    <p:extLst>
      <p:ext uri="{BB962C8B-B14F-4D97-AF65-F5344CB8AC3E}">
        <p14:creationId xmlns:p14="http://schemas.microsoft.com/office/powerpoint/2010/main" val="4076847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2" name="Google Shape;1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BCEB3634-941B-4BF3-98B9-DC8C76554E92}" type="datetimeFigureOut">
              <a:rPr lang="en-GB" smtClean="0"/>
              <a:t>21/09/2023</a:t>
            </a:fld>
            <a:endParaRPr lang="en-GB" dirty="0"/>
          </a:p>
        </p:txBody>
      </p:sp>
      <p:sp>
        <p:nvSpPr>
          <p:cNvPr id="13" name="Google Shape;1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GB" dirty="0"/>
          </a:p>
        </p:txBody>
      </p:sp>
      <p:sp>
        <p:nvSpPr>
          <p:cNvPr id="14" name="Google Shape;1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36751CB8-BA8D-42FF-AC92-41F3F1687A14}" type="slidenum">
              <a:rPr lang="en-GB" smtClean="0"/>
              <a:t>‹#›</a:t>
            </a:fld>
            <a:endParaRPr lang="en-GB" dirty="0"/>
          </a:p>
        </p:txBody>
      </p:sp>
      <p:grpSp>
        <p:nvGrpSpPr>
          <p:cNvPr id="7" name="Group 6">
            <a:extLst>
              <a:ext uri="{FF2B5EF4-FFF2-40B4-BE49-F238E27FC236}">
                <a16:creationId xmlns:a16="http://schemas.microsoft.com/office/drawing/2014/main" id="{0FEE8EF5-B865-4102-BB4E-48D1436A5AD9}"/>
              </a:ext>
            </a:extLst>
          </p:cNvPr>
          <p:cNvGrpSpPr/>
          <p:nvPr/>
        </p:nvGrpSpPr>
        <p:grpSpPr>
          <a:xfrm>
            <a:off x="0" y="5584518"/>
            <a:ext cx="12209006" cy="1273482"/>
            <a:chOff x="-8502" y="5572062"/>
            <a:chExt cx="12209006" cy="1273482"/>
          </a:xfrm>
        </p:grpSpPr>
        <p:sp>
          <p:nvSpPr>
            <p:cNvPr id="8" name="Rectangle 7">
              <a:extLst>
                <a:ext uri="{FF2B5EF4-FFF2-40B4-BE49-F238E27FC236}">
                  <a16:creationId xmlns:a16="http://schemas.microsoft.com/office/drawing/2014/main" id="{F9B2F0F8-EB64-425D-9C9A-E6919F20192C}"/>
                </a:ext>
              </a:extLst>
            </p:cNvPr>
            <p:cNvSpPr/>
            <p:nvPr/>
          </p:nvSpPr>
          <p:spPr>
            <a:xfrm>
              <a:off x="-8502" y="5585870"/>
              <a:ext cx="12191998" cy="1259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picture containing logo&#10;&#10;Description automatically generated">
              <a:extLst>
                <a:ext uri="{FF2B5EF4-FFF2-40B4-BE49-F238E27FC236}">
                  <a16:creationId xmlns:a16="http://schemas.microsoft.com/office/drawing/2014/main" id="{8A81F030-9A49-4A7B-A763-941A0C7EC96B}"/>
                </a:ext>
              </a:extLst>
            </p:cNvPr>
            <p:cNvPicPr>
              <a:picLocks noChangeAspect="1"/>
            </p:cNvPicPr>
            <p:nvPr/>
          </p:nvPicPr>
          <p:blipFill>
            <a:blip r:embed="rId5"/>
            <a:stretch>
              <a:fillRect/>
            </a:stretch>
          </p:blipFill>
          <p:spPr>
            <a:xfrm>
              <a:off x="10398370" y="5572062"/>
              <a:ext cx="1802134" cy="1273481"/>
            </a:xfrm>
            <a:prstGeom prst="rect">
              <a:avLst/>
            </a:prstGeom>
          </p:spPr>
        </p:pic>
        <p:sp>
          <p:nvSpPr>
            <p:cNvPr id="15" name="Google Shape;222;p11">
              <a:extLst>
                <a:ext uri="{FF2B5EF4-FFF2-40B4-BE49-F238E27FC236}">
                  <a16:creationId xmlns:a16="http://schemas.microsoft.com/office/drawing/2014/main" id="{30E829D0-347C-4778-9207-971693B4D0FE}"/>
                </a:ext>
              </a:extLst>
            </p:cNvPr>
            <p:cNvSpPr txBox="1"/>
            <p:nvPr/>
          </p:nvSpPr>
          <p:spPr>
            <a:xfrm>
              <a:off x="4844849" y="6406595"/>
              <a:ext cx="2502301"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dirty="0">
                  <a:solidFill>
                    <a:schemeClr val="accent3"/>
                  </a:solidFill>
                  <a:latin typeface="Montserrat SemiBold"/>
                  <a:ea typeface="Montserrat SemiBold"/>
                  <a:cs typeface="Montserrat SemiBold"/>
                  <a:sym typeface="Montserrat SemiBold"/>
                </a:rPr>
                <a:t>Proud to be part of</a:t>
              </a:r>
              <a:endParaRPr sz="1800" dirty="0">
                <a:solidFill>
                  <a:schemeClr val="accent3"/>
                </a:solidFill>
              </a:endParaRPr>
            </a:p>
          </p:txBody>
        </p:sp>
      </p:grpSp>
      <p:sp>
        <p:nvSpPr>
          <p:cNvPr id="16" name="Google Shape;222;p11">
            <a:extLst>
              <a:ext uri="{FF2B5EF4-FFF2-40B4-BE49-F238E27FC236}">
                <a16:creationId xmlns:a16="http://schemas.microsoft.com/office/drawing/2014/main" id="{1880927C-7A5E-4D4E-9172-2AC9401435BA}"/>
              </a:ext>
            </a:extLst>
          </p:cNvPr>
          <p:cNvSpPr txBox="1"/>
          <p:nvPr/>
        </p:nvSpPr>
        <p:spPr>
          <a:xfrm>
            <a:off x="1224699" y="2907538"/>
            <a:ext cx="10515599"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dirty="0">
              <a:solidFill>
                <a:schemeClr val="accent3"/>
              </a:solidFill>
              <a:latin typeface="Montserrat SemiBold" panose="020B0604020202020204" charset="0"/>
            </a:endParaRPr>
          </a:p>
        </p:txBody>
      </p:sp>
      <p:sp>
        <p:nvSpPr>
          <p:cNvPr id="18" name="Google Shape;222;p11">
            <a:extLst>
              <a:ext uri="{FF2B5EF4-FFF2-40B4-BE49-F238E27FC236}">
                <a16:creationId xmlns:a16="http://schemas.microsoft.com/office/drawing/2014/main" id="{22785D84-F712-4E1D-A1D2-FA1381513E89}"/>
              </a:ext>
            </a:extLst>
          </p:cNvPr>
          <p:cNvSpPr txBox="1"/>
          <p:nvPr/>
        </p:nvSpPr>
        <p:spPr>
          <a:xfrm>
            <a:off x="1461155" y="986151"/>
            <a:ext cx="8945717"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dirty="0">
              <a:solidFill>
                <a:schemeClr val="accent3"/>
              </a:solidFill>
              <a:latin typeface="Montserrat SemiBold" panose="020B0604020202020204" charset="0"/>
            </a:endParaRPr>
          </a:p>
        </p:txBody>
      </p:sp>
      <p:pic>
        <p:nvPicPr>
          <p:cNvPr id="2" name="Picture 1">
            <a:extLst>
              <a:ext uri="{FF2B5EF4-FFF2-40B4-BE49-F238E27FC236}">
                <a16:creationId xmlns:a16="http://schemas.microsoft.com/office/drawing/2014/main" id="{50BA1659-2CF9-4AD5-9100-D11C708A6697}"/>
              </a:ext>
            </a:extLst>
          </p:cNvPr>
          <p:cNvPicPr>
            <a:picLocks noChangeAspect="1"/>
          </p:cNvPicPr>
          <p:nvPr/>
        </p:nvPicPr>
        <p:blipFill>
          <a:blip r:embed="rId6"/>
          <a:stretch>
            <a:fillRect/>
          </a:stretch>
        </p:blipFill>
        <p:spPr>
          <a:xfrm>
            <a:off x="149647" y="5645944"/>
            <a:ext cx="1146147" cy="1164437"/>
          </a:xfrm>
          <a:prstGeom prst="rect">
            <a:avLst/>
          </a:prstGeom>
        </p:spPr>
      </p:pic>
    </p:spTree>
    <p:extLst>
      <p:ext uri="{BB962C8B-B14F-4D97-AF65-F5344CB8AC3E}">
        <p14:creationId xmlns:p14="http://schemas.microsoft.com/office/powerpoint/2010/main" val="37506509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solidFill>
                  <a:schemeClr val="accent3"/>
                </a:solidFill>
                <a:latin typeface="Montserrat Medium" pitchFamily="2" charset="0"/>
              </a:rPr>
              <a:t>Welcome to Year 5</a:t>
            </a:r>
            <a:r>
              <a:rPr lang="en-GB" dirty="0">
                <a:solidFill>
                  <a:schemeClr val="accent3"/>
                </a:solidFill>
                <a:highlight>
                  <a:srgbClr val="FFFF00"/>
                </a:highlight>
                <a:latin typeface="Montserrat Medium" pitchFamily="2" charset="0"/>
              </a:rPr>
              <a:t> </a:t>
            </a:r>
            <a:r>
              <a:rPr lang="en-GB" dirty="0">
                <a:solidFill>
                  <a:schemeClr val="accent3"/>
                </a:solidFill>
                <a:latin typeface="Montserrat Medium" pitchFamily="2" charset="0"/>
              </a:rPr>
              <a:t> </a:t>
            </a:r>
          </a:p>
        </p:txBody>
      </p:sp>
      <p:sp>
        <p:nvSpPr>
          <p:cNvPr id="7" name="Subtitle 6"/>
          <p:cNvSpPr>
            <a:spLocks noGrp="1"/>
          </p:cNvSpPr>
          <p:nvPr>
            <p:ph type="subTitle" idx="1"/>
          </p:nvPr>
        </p:nvSpPr>
        <p:spPr/>
        <p:txBody>
          <a:bodyPr/>
          <a:lstStyle/>
          <a:p>
            <a:r>
              <a:rPr lang="en-GB" dirty="0">
                <a:solidFill>
                  <a:schemeClr val="accent3"/>
                </a:solidFill>
              </a:rPr>
              <a:t>Mrs Biggs (5B) and Miss Reynolds (5R)</a:t>
            </a:r>
          </a:p>
          <a:p>
            <a:r>
              <a:rPr lang="en-GB" dirty="0">
                <a:solidFill>
                  <a:schemeClr val="accent3"/>
                </a:solidFill>
              </a:rPr>
              <a:t>Miss Dunkley 5B all day Wednesday and 5R Thursday morning </a:t>
            </a:r>
          </a:p>
        </p:txBody>
      </p:sp>
    </p:spTree>
    <p:extLst>
      <p:ext uri="{BB962C8B-B14F-4D97-AF65-F5344CB8AC3E}">
        <p14:creationId xmlns:p14="http://schemas.microsoft.com/office/powerpoint/2010/main" val="3554893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Expectations</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285509" y="1204004"/>
            <a:ext cx="11127130" cy="3749511"/>
          </a:xfrm>
        </p:spPr>
        <p:txBody>
          <a:bodyPr lIns="91440" tIns="45720" rIns="91440" bIns="45720" anchor="t"/>
          <a:lstStyle/>
          <a:p>
            <a:endParaRPr lang="en-GB" sz="2000" dirty="0">
              <a:solidFill>
                <a:schemeClr val="accent4"/>
              </a:solidFill>
              <a:latin typeface="Montserrat SemiBold" panose="020B0604020202020204"/>
            </a:endParaRPr>
          </a:p>
          <a:p>
            <a:r>
              <a:rPr lang="en-GB" sz="1600" dirty="0">
                <a:solidFill>
                  <a:schemeClr val="accent1"/>
                </a:solidFill>
                <a:latin typeface="Montserrat SemiBold" panose="020B0604020202020204"/>
              </a:rPr>
              <a:t>Our school values (Self-Disciple, Aspiration, Respect, Resilience, caring, co-operation) are at the forefront of our behaviour policy. Children will receive gems when any adults in school see them demonstrating our key values, once each jar is filled the class will receive a reward. </a:t>
            </a:r>
          </a:p>
          <a:p>
            <a:endParaRPr lang="en-GB" sz="1600" dirty="0">
              <a:solidFill>
                <a:schemeClr val="accent1"/>
              </a:solidFill>
              <a:latin typeface="Montserrat SemiBold" panose="020B0604020202020204"/>
            </a:endParaRPr>
          </a:p>
          <a:p>
            <a:r>
              <a:rPr lang="en-GB" sz="1600" dirty="0">
                <a:solidFill>
                  <a:schemeClr val="accent1"/>
                </a:solidFill>
                <a:latin typeface="Montserrat SemiBold" panose="020B0604020202020204"/>
              </a:rPr>
              <a:t>We have renewed our approach to behaviour in school this year so that all staff are using the same language to make things easier for the children. The language we will be using is 3,2,1 eye on me, if we are waiting for any pupils at this point, we will then tell the children that we are tracking and state the number of people we are waiting for. If any pupils are struggling with this expectation, we will speak to them individually and if necessary, we will keep them in for the first few minutes of break time. If they continue to struggle, we will touch base with you to see how we can best support them. </a:t>
            </a:r>
          </a:p>
          <a:p>
            <a:endParaRPr lang="en-GB" sz="1600" dirty="0">
              <a:solidFill>
                <a:schemeClr val="accent1"/>
              </a:solidFill>
              <a:latin typeface="Montserrat SemiBold" panose="020B0604020202020204"/>
            </a:endParaRPr>
          </a:p>
          <a:p>
            <a:r>
              <a:rPr lang="en-GB" sz="1600" dirty="0">
                <a:solidFill>
                  <a:schemeClr val="accent1"/>
                </a:solidFill>
                <a:latin typeface="Montserrat SemiBold" panose="020B0604020202020204"/>
              </a:rPr>
              <a:t>We also expect uniform to be worn correctly, including shirts to be tucked in and black school appropriate shoes to be worn.</a:t>
            </a:r>
          </a:p>
          <a:p>
            <a:endParaRPr lang="en-GB" dirty="0">
              <a:solidFill>
                <a:schemeClr val="accent4"/>
              </a:solidFill>
              <a:latin typeface="Montserrat SemiBold" panose="020B0604020202020204"/>
            </a:endParaRPr>
          </a:p>
          <a:p>
            <a:endParaRPr lang="en-GB" dirty="0">
              <a:solidFill>
                <a:schemeClr val="accent4"/>
              </a:solidFill>
              <a:latin typeface="Montserrat SemiBold" panose="020B0604020202020204"/>
            </a:endParaRPr>
          </a:p>
          <a:p>
            <a:endParaRPr lang="en-GB" dirty="0">
              <a:solidFill>
                <a:schemeClr val="accent4"/>
              </a:solidFill>
              <a:latin typeface="Montserrat SemiBold" panose="020B0604020202020204"/>
            </a:endParaRPr>
          </a:p>
          <a:p>
            <a:endParaRPr lang="en-GB" dirty="0">
              <a:solidFill>
                <a:schemeClr val="accent4"/>
              </a:solidFill>
              <a:latin typeface="Montserrat SemiBold" panose="020B0604020202020204"/>
            </a:endParaRPr>
          </a:p>
          <a:p>
            <a:endParaRPr lang="en-GB" dirty="0">
              <a:solidFill>
                <a:schemeClr val="accent4"/>
              </a:solidFill>
              <a:latin typeface="Montserrat SemiBold" panose="020B0604020202020204"/>
            </a:endParaRPr>
          </a:p>
          <a:p>
            <a:endParaRPr lang="en-GB" dirty="0">
              <a:solidFill>
                <a:schemeClr val="accent4"/>
              </a:solidFill>
              <a:latin typeface="Montserrat SemiBold" panose="020B0604020202020204"/>
            </a:endParaRPr>
          </a:p>
        </p:txBody>
      </p:sp>
    </p:spTree>
    <p:extLst>
      <p:ext uri="{BB962C8B-B14F-4D97-AF65-F5344CB8AC3E}">
        <p14:creationId xmlns:p14="http://schemas.microsoft.com/office/powerpoint/2010/main" val="614017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Exciting things to come</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508289"/>
            <a:ext cx="9144000" cy="4070876"/>
          </a:xfrm>
        </p:spPr>
        <p:txBody>
          <a:bodyPr lIns="91440" tIns="45720" rIns="91440" bIns="45720" anchor="t"/>
          <a:lstStyle/>
          <a:p>
            <a:endParaRPr lang="en-GB" sz="2000" dirty="0">
              <a:solidFill>
                <a:schemeClr val="accent1"/>
              </a:solidFill>
              <a:latin typeface="Montserrat SemiBold" panose="020B0604020202020204"/>
            </a:endParaRPr>
          </a:p>
          <a:p>
            <a:r>
              <a:rPr lang="en-GB" sz="2000" dirty="0">
                <a:solidFill>
                  <a:schemeClr val="accent1"/>
                </a:solidFill>
                <a:latin typeface="Montserrat SemiBold" panose="020B0604020202020204"/>
              </a:rPr>
              <a:t>This year we have lots of exciting opportunities to look forward to including: curriculum days, trips and visitors. </a:t>
            </a:r>
          </a:p>
          <a:p>
            <a:endParaRPr lang="en-GB" sz="2000" dirty="0">
              <a:solidFill>
                <a:schemeClr val="accent1"/>
              </a:solidFill>
              <a:latin typeface="Montserrat SemiBold" panose="020B0604020202020204"/>
            </a:endParaRPr>
          </a:p>
          <a:p>
            <a:r>
              <a:rPr lang="en-GB" sz="2000" dirty="0">
                <a:solidFill>
                  <a:schemeClr val="accent1"/>
                </a:solidFill>
                <a:latin typeface="Montserrat SemiBold" panose="020B0604020202020204"/>
              </a:rPr>
              <a:t>We will also be doing a class assembly later during the year. </a:t>
            </a:r>
          </a:p>
          <a:p>
            <a:endParaRPr lang="en-GB" sz="2000" dirty="0">
              <a:solidFill>
                <a:schemeClr val="accent1"/>
              </a:solidFill>
              <a:latin typeface="Montserrat SemiBold" panose="020B0604020202020204"/>
            </a:endParaRPr>
          </a:p>
          <a:p>
            <a:r>
              <a:rPr lang="en-GB" sz="2000" dirty="0">
                <a:solidFill>
                  <a:schemeClr val="accent1"/>
                </a:solidFill>
                <a:latin typeface="Montserrat SemiBold" panose="020B0604020202020204"/>
              </a:rPr>
              <a:t>In Year 5, the children will also have the opportunity to partake In our Trust Shakespeare project which culminates with a performance at the </a:t>
            </a:r>
            <a:r>
              <a:rPr lang="en-GB" sz="2000" dirty="0" err="1">
                <a:solidFill>
                  <a:schemeClr val="accent1"/>
                </a:solidFill>
                <a:latin typeface="Montserrat SemiBold" panose="020B0604020202020204"/>
              </a:rPr>
              <a:t>Derngate</a:t>
            </a:r>
            <a:r>
              <a:rPr lang="en-GB" sz="2000" dirty="0">
                <a:solidFill>
                  <a:schemeClr val="accent1"/>
                </a:solidFill>
                <a:latin typeface="Montserrat SemiBold" panose="020B0604020202020204"/>
              </a:rPr>
              <a:t> Theatre – this year we will be performing Macbeth. </a:t>
            </a:r>
          </a:p>
          <a:p>
            <a:r>
              <a:rPr lang="en-GB" sz="2000" dirty="0">
                <a:solidFill>
                  <a:schemeClr val="accent1"/>
                </a:solidFill>
                <a:latin typeface="Montserrat SemiBold" panose="020B0604020202020204"/>
              </a:rPr>
              <a:t>Likewise, we will be part of the Christmas production alongside Year 6. </a:t>
            </a:r>
            <a:endParaRPr lang="en-GB" sz="2000" dirty="0">
              <a:solidFill>
                <a:schemeClr val="accent4"/>
              </a:solidFill>
              <a:latin typeface="Montserrat SemiBold" panose="020B0604020202020204"/>
            </a:endParaRPr>
          </a:p>
        </p:txBody>
      </p:sp>
    </p:spTree>
    <p:extLst>
      <p:ext uri="{BB962C8B-B14F-4D97-AF65-F5344CB8AC3E}">
        <p14:creationId xmlns:p14="http://schemas.microsoft.com/office/powerpoint/2010/main" val="1464376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Meetings to follow</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508289"/>
            <a:ext cx="9144000" cy="3749511"/>
          </a:xfrm>
        </p:spPr>
        <p:txBody>
          <a:bodyPr lIns="91440" tIns="45720" rIns="91440" bIns="45720" anchor="t"/>
          <a:lstStyle/>
          <a:p>
            <a:r>
              <a:rPr lang="en-GB" dirty="0">
                <a:solidFill>
                  <a:srgbClr val="002060"/>
                </a:solidFill>
                <a:latin typeface="Montserrat SemiBold" panose="020B0604020202020204"/>
              </a:rPr>
              <a:t>Parent Workshops</a:t>
            </a:r>
          </a:p>
          <a:p>
            <a:r>
              <a:rPr lang="en-GB" dirty="0">
                <a:solidFill>
                  <a:srgbClr val="002060"/>
                </a:solidFill>
                <a:latin typeface="Montserrat Medium"/>
              </a:rPr>
              <a:t>Maths- was held on Tuesday 19th – PPT available on the website.</a:t>
            </a:r>
            <a:endParaRPr lang="en-GB" dirty="0">
              <a:solidFill>
                <a:srgbClr val="002060"/>
              </a:solidFill>
              <a:latin typeface="Montserrat Medium" pitchFamily="2" charset="0"/>
            </a:endParaRPr>
          </a:p>
          <a:p>
            <a:r>
              <a:rPr lang="en-GB" dirty="0">
                <a:solidFill>
                  <a:srgbClr val="002060"/>
                </a:solidFill>
                <a:latin typeface="Montserrat Medium"/>
              </a:rPr>
              <a:t>Reading – Tuesday 26th September, 6pm</a:t>
            </a:r>
            <a:endParaRPr lang="en-GB" dirty="0">
              <a:solidFill>
                <a:srgbClr val="002060"/>
              </a:solidFill>
              <a:latin typeface="Montserrat Medium" pitchFamily="2" charset="0"/>
            </a:endParaRPr>
          </a:p>
          <a:p>
            <a:r>
              <a:rPr lang="en-GB" dirty="0">
                <a:solidFill>
                  <a:srgbClr val="002060"/>
                </a:solidFill>
                <a:latin typeface="Montserrat Medium"/>
              </a:rPr>
              <a:t>SPAG – Tuesday 3rd October 6pm</a:t>
            </a:r>
            <a:endParaRPr lang="en-GB" dirty="0">
              <a:solidFill>
                <a:srgbClr val="002060"/>
              </a:solidFill>
              <a:latin typeface="Montserrat Medium" pitchFamily="2" charset="0"/>
            </a:endParaRPr>
          </a:p>
          <a:p>
            <a:endParaRPr lang="en-GB" sz="1800" dirty="0">
              <a:solidFill>
                <a:srgbClr val="002060"/>
              </a:solidFill>
              <a:latin typeface="Montserrat Medium" pitchFamily="2" charset="0"/>
            </a:endParaRPr>
          </a:p>
          <a:p>
            <a:endParaRPr lang="en-GB" sz="1800" dirty="0">
              <a:solidFill>
                <a:srgbClr val="002060"/>
              </a:solidFill>
              <a:latin typeface="Montserrat Medium" pitchFamily="2" charset="0"/>
            </a:endParaRPr>
          </a:p>
          <a:p>
            <a:endParaRPr lang="en-GB" sz="1800" dirty="0">
              <a:solidFill>
                <a:srgbClr val="002060"/>
              </a:solidFill>
              <a:latin typeface="Montserrat Medium" pitchFamily="2" charset="0"/>
            </a:endParaRPr>
          </a:p>
          <a:p>
            <a:r>
              <a:rPr lang="en-GB" sz="1800" dirty="0">
                <a:solidFill>
                  <a:srgbClr val="002060"/>
                </a:solidFill>
                <a:latin typeface="Montserrat Medium"/>
              </a:rPr>
              <a:t>Please come and ask if you have any questions before a workshop or parents’ evening. </a:t>
            </a:r>
            <a:endParaRPr lang="en-GB" sz="1800" dirty="0">
              <a:solidFill>
                <a:srgbClr val="002060"/>
              </a:solidFill>
              <a:latin typeface="Montserrat Medium" pitchFamily="2" charset="0"/>
            </a:endParaRPr>
          </a:p>
        </p:txBody>
      </p:sp>
    </p:spTree>
    <p:extLst>
      <p:ext uri="{BB962C8B-B14F-4D97-AF65-F5344CB8AC3E}">
        <p14:creationId xmlns:p14="http://schemas.microsoft.com/office/powerpoint/2010/main" val="1762180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chemeClr val="accent3"/>
                </a:solidFill>
                <a:latin typeface="Montserrat Medium" pitchFamily="2" charset="0"/>
              </a:rPr>
              <a:t>Any questions?</a:t>
            </a:r>
          </a:p>
        </p:txBody>
      </p:sp>
    </p:spTree>
    <p:extLst>
      <p:ext uri="{BB962C8B-B14F-4D97-AF65-F5344CB8AC3E}">
        <p14:creationId xmlns:p14="http://schemas.microsoft.com/office/powerpoint/2010/main" val="31438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0"/>
            <a:ext cx="9144000" cy="1046375"/>
          </a:xfrm>
        </p:spPr>
        <p:txBody>
          <a:bodyPr/>
          <a:lstStyle/>
          <a:p>
            <a:r>
              <a:rPr lang="en-GB" sz="4400" b="1" dirty="0">
                <a:solidFill>
                  <a:schemeClr val="accent3"/>
                </a:solidFill>
                <a:latin typeface="Montserrat SemiBold" panose="020B0604020202020204"/>
              </a:rPr>
              <a:t>Timetable</a:t>
            </a:r>
          </a:p>
        </p:txBody>
      </p:sp>
      <p:graphicFrame>
        <p:nvGraphicFramePr>
          <p:cNvPr id="4" name="Table 3">
            <a:extLst>
              <a:ext uri="{FF2B5EF4-FFF2-40B4-BE49-F238E27FC236}">
                <a16:creationId xmlns:a16="http://schemas.microsoft.com/office/drawing/2014/main" id="{3005BB7A-EE06-5093-F5EA-E76D050A25AE}"/>
              </a:ext>
            </a:extLst>
          </p:cNvPr>
          <p:cNvGraphicFramePr>
            <a:graphicFrameLocks noGrp="1"/>
          </p:cNvGraphicFramePr>
          <p:nvPr>
            <p:extLst>
              <p:ext uri="{D42A27DB-BD31-4B8C-83A1-F6EECF244321}">
                <p14:modId xmlns:p14="http://schemas.microsoft.com/office/powerpoint/2010/main" val="1263977716"/>
              </p:ext>
            </p:extLst>
          </p:nvPr>
        </p:nvGraphicFramePr>
        <p:xfrm>
          <a:off x="1320270" y="1046375"/>
          <a:ext cx="8856980" cy="4266566"/>
        </p:xfrm>
        <a:graphic>
          <a:graphicData uri="http://schemas.openxmlformats.org/drawingml/2006/table">
            <a:tbl>
              <a:tblPr firstRow="1" firstCol="1" bandRow="1">
                <a:tableStyleId>{5C22544A-7EE6-4342-B048-85BDC9FD1C3A}</a:tableStyleId>
              </a:tblPr>
              <a:tblGrid>
                <a:gridCol w="1407160">
                  <a:extLst>
                    <a:ext uri="{9D8B030D-6E8A-4147-A177-3AD203B41FA5}">
                      <a16:colId xmlns:a16="http://schemas.microsoft.com/office/drawing/2014/main" val="965306192"/>
                    </a:ext>
                  </a:extLst>
                </a:gridCol>
                <a:gridCol w="1484630">
                  <a:extLst>
                    <a:ext uri="{9D8B030D-6E8A-4147-A177-3AD203B41FA5}">
                      <a16:colId xmlns:a16="http://schemas.microsoft.com/office/drawing/2014/main" val="1026495894"/>
                    </a:ext>
                  </a:extLst>
                </a:gridCol>
                <a:gridCol w="1485265">
                  <a:extLst>
                    <a:ext uri="{9D8B030D-6E8A-4147-A177-3AD203B41FA5}">
                      <a16:colId xmlns:a16="http://schemas.microsoft.com/office/drawing/2014/main" val="1115269585"/>
                    </a:ext>
                  </a:extLst>
                </a:gridCol>
                <a:gridCol w="1516380">
                  <a:extLst>
                    <a:ext uri="{9D8B030D-6E8A-4147-A177-3AD203B41FA5}">
                      <a16:colId xmlns:a16="http://schemas.microsoft.com/office/drawing/2014/main" val="2350475513"/>
                    </a:ext>
                  </a:extLst>
                </a:gridCol>
                <a:gridCol w="1496695">
                  <a:extLst>
                    <a:ext uri="{9D8B030D-6E8A-4147-A177-3AD203B41FA5}">
                      <a16:colId xmlns:a16="http://schemas.microsoft.com/office/drawing/2014/main" val="3219944497"/>
                    </a:ext>
                  </a:extLst>
                </a:gridCol>
                <a:gridCol w="1466850">
                  <a:extLst>
                    <a:ext uri="{9D8B030D-6E8A-4147-A177-3AD203B41FA5}">
                      <a16:colId xmlns:a16="http://schemas.microsoft.com/office/drawing/2014/main" val="1496452971"/>
                    </a:ext>
                  </a:extLst>
                </a:gridCol>
              </a:tblGrid>
              <a:tr h="352425">
                <a:tc>
                  <a:txBody>
                    <a:bodyPr/>
                    <a:lstStyle/>
                    <a:p>
                      <a:pPr>
                        <a:lnSpc>
                          <a:spcPct val="107000"/>
                        </a:lnSpc>
                        <a:spcAft>
                          <a:spcPts val="800"/>
                        </a:spcAft>
                      </a:pPr>
                      <a:r>
                        <a:rPr lang="en-GB" sz="1200" kern="100" dirty="0">
                          <a:effectLst/>
                        </a:rPr>
                        <a:t>Day </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Monday </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Tuesday</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Wednesday</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Thursday</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Friday</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5399156"/>
                  </a:ext>
                </a:extLst>
              </a:tr>
              <a:tr h="329565">
                <a:tc>
                  <a:txBody>
                    <a:bodyPr/>
                    <a:lstStyle/>
                    <a:p>
                      <a:pPr>
                        <a:lnSpc>
                          <a:spcPct val="107000"/>
                        </a:lnSpc>
                        <a:spcAft>
                          <a:spcPts val="800"/>
                        </a:spcAft>
                      </a:pPr>
                      <a:r>
                        <a:rPr lang="en-GB" sz="1200" kern="100" dirty="0">
                          <a:effectLst/>
                        </a:rPr>
                        <a:t>8.45 -10.10</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Morning Learning followed by English</a:t>
                      </a:r>
                    </a:p>
                    <a:p>
                      <a:pPr lvl="0">
                        <a:lnSpc>
                          <a:spcPct val="107000"/>
                        </a:lnSpc>
                        <a:spcAft>
                          <a:spcPts val="800"/>
                        </a:spcAft>
                        <a:buNone/>
                      </a:pPr>
                      <a:r>
                        <a:rPr lang="en-GB" sz="1200" b="0" i="0" u="none" strike="noStrike" kern="100" noProof="0" dirty="0">
                          <a:solidFill>
                            <a:srgbClr val="000000"/>
                          </a:solidFill>
                          <a:effectLst/>
                          <a:latin typeface="Arial"/>
                        </a:rPr>
                        <a:t>Reading Focus </a:t>
                      </a:r>
                      <a:endParaRPr lang="en-GB" dirty="0"/>
                    </a:p>
                  </a:txBody>
                  <a:tcPr marL="68580" marR="68580" marT="0" marB="0"/>
                </a:tc>
                <a:tc>
                  <a:txBody>
                    <a:bodyPr/>
                    <a:lstStyle/>
                    <a:p>
                      <a:pPr>
                        <a:lnSpc>
                          <a:spcPct val="107000"/>
                        </a:lnSpc>
                        <a:spcAft>
                          <a:spcPts val="800"/>
                        </a:spcAft>
                      </a:pPr>
                      <a:r>
                        <a:rPr lang="en-GB" sz="1200" kern="100" dirty="0">
                          <a:effectLst/>
                        </a:rPr>
                        <a:t>Morning Learning followed by English</a:t>
                      </a:r>
                    </a:p>
                    <a:p>
                      <a:pPr>
                        <a:lnSpc>
                          <a:spcPct val="107000"/>
                        </a:lnSpc>
                        <a:spcAft>
                          <a:spcPts val="800"/>
                        </a:spcAft>
                      </a:pP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Morning Learning followed by </a:t>
                      </a:r>
                      <a:r>
                        <a:rPr lang="en-GB" sz="1200" b="0" i="0" u="none" strike="noStrike" kern="100" noProof="0" dirty="0">
                          <a:solidFill>
                            <a:srgbClr val="000000"/>
                          </a:solidFill>
                          <a:effectLst/>
                          <a:latin typeface="Arial"/>
                        </a:rPr>
                        <a:t>English</a:t>
                      </a:r>
                      <a:endParaRPr lang="en-GB" sz="1200" kern="100" dirty="0">
                        <a:effectLst/>
                      </a:endParaRPr>
                    </a:p>
                    <a:p>
                      <a:pPr>
                        <a:lnSpc>
                          <a:spcPct val="107000"/>
                        </a:lnSpc>
                        <a:spcAft>
                          <a:spcPts val="800"/>
                        </a:spcAft>
                      </a:pP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Morning Learning followed by </a:t>
                      </a:r>
                      <a:r>
                        <a:rPr lang="en-GB" sz="1200" b="0" i="0" u="none" strike="noStrike" kern="100" noProof="0" dirty="0">
                          <a:solidFill>
                            <a:srgbClr val="000000"/>
                          </a:solidFill>
                          <a:effectLst/>
                          <a:latin typeface="Arial"/>
                        </a:rPr>
                        <a:t>English</a:t>
                      </a:r>
                      <a:endParaRPr lang="en-GB" sz="1200" kern="100" dirty="0">
                        <a:effectLst/>
                      </a:endParaRPr>
                    </a:p>
                    <a:p>
                      <a:pPr>
                        <a:lnSpc>
                          <a:spcPct val="107000"/>
                        </a:lnSpc>
                        <a:spcAft>
                          <a:spcPts val="800"/>
                        </a:spcAft>
                      </a:pP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kern="100" dirty="0">
                          <a:effectLst/>
                        </a:rPr>
                        <a:t>Morning Learning followed by English</a:t>
                      </a:r>
                    </a:p>
                    <a:p>
                      <a:pPr>
                        <a:lnSpc>
                          <a:spcPct val="107000"/>
                        </a:lnSpc>
                        <a:spcAft>
                          <a:spcPts val="800"/>
                        </a:spcAft>
                      </a:pP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4917556"/>
                  </a:ext>
                </a:extLst>
              </a:tr>
              <a:tr h="507175">
                <a:tc>
                  <a:txBody>
                    <a:bodyPr/>
                    <a:lstStyle/>
                    <a:p>
                      <a:pPr>
                        <a:lnSpc>
                          <a:spcPct val="107000"/>
                        </a:lnSpc>
                        <a:spcAft>
                          <a:spcPts val="800"/>
                        </a:spcAft>
                      </a:pPr>
                      <a:r>
                        <a:rPr lang="en-GB" sz="1200" kern="100" dirty="0">
                          <a:effectLst/>
                        </a:rPr>
                        <a:t>10.30 – 10.45</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07000"/>
                        </a:lnSpc>
                        <a:spcAft>
                          <a:spcPts val="800"/>
                        </a:spcAft>
                      </a:pPr>
                      <a:r>
                        <a:rPr lang="en-GB" sz="1200" kern="100" dirty="0">
                          <a:effectLst/>
                        </a:rPr>
                        <a:t>Break </a:t>
                      </a:r>
                    </a:p>
                    <a:p>
                      <a:pPr algn="ctr">
                        <a:lnSpc>
                          <a:spcPct val="107000"/>
                        </a:lnSpc>
                        <a:spcAft>
                          <a:spcPts val="800"/>
                        </a:spcAft>
                      </a:pPr>
                      <a:r>
                        <a:rPr lang="en-GB" sz="1200" kern="100" dirty="0">
                          <a:effectLst/>
                        </a:rPr>
                        <a:t> </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511763"/>
                  </a:ext>
                </a:extLst>
              </a:tr>
              <a:tr h="352425">
                <a:tc>
                  <a:txBody>
                    <a:bodyPr/>
                    <a:lstStyle/>
                    <a:p>
                      <a:pPr>
                        <a:lnSpc>
                          <a:spcPct val="107000"/>
                        </a:lnSpc>
                        <a:spcAft>
                          <a:spcPts val="800"/>
                        </a:spcAft>
                      </a:pPr>
                      <a:r>
                        <a:rPr lang="en-GB" sz="1200" kern="100" dirty="0">
                          <a:effectLst/>
                        </a:rPr>
                        <a:t>10.45 - 12</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Maths</a:t>
                      </a:r>
                    </a:p>
                    <a:p>
                      <a:pPr>
                        <a:lnSpc>
                          <a:spcPct val="107000"/>
                        </a:lnSpc>
                        <a:spcAft>
                          <a:spcPts val="800"/>
                        </a:spcAft>
                      </a:pPr>
                      <a:endParaRPr lang="en-GB" sz="1200" kern="100" dirty="0">
                        <a:effectLst/>
                      </a:endParaRPr>
                    </a:p>
                  </a:txBody>
                  <a:tcPr marL="68580" marR="68580" marT="0" marB="0"/>
                </a:tc>
                <a:tc>
                  <a:txBody>
                    <a:bodyPr/>
                    <a:lstStyle/>
                    <a:p>
                      <a:pPr lvl="0">
                        <a:lnSpc>
                          <a:spcPct val="107000"/>
                        </a:lnSpc>
                        <a:spcAft>
                          <a:spcPts val="800"/>
                        </a:spcAft>
                        <a:buNone/>
                      </a:pPr>
                      <a:r>
                        <a:rPr lang="en-GB" sz="1200" b="0" i="0" u="none" strike="noStrike" kern="100" noProof="0" dirty="0">
                          <a:solidFill>
                            <a:srgbClr val="000000"/>
                          </a:solidFill>
                          <a:effectLst/>
                          <a:latin typeface="Arial"/>
                        </a:rPr>
                        <a:t>Maths</a:t>
                      </a:r>
                      <a:endParaRPr lang="en-US" dirty="0"/>
                    </a:p>
                  </a:txBody>
                  <a:tcPr marL="68580" marR="68580" marT="0" marB="0"/>
                </a:tc>
                <a:tc>
                  <a:txBody>
                    <a:bodyPr/>
                    <a:lstStyle/>
                    <a:p>
                      <a:pPr lvl="0">
                        <a:lnSpc>
                          <a:spcPct val="107000"/>
                        </a:lnSpc>
                        <a:spcAft>
                          <a:spcPts val="800"/>
                        </a:spcAft>
                        <a:buNone/>
                      </a:pPr>
                      <a:r>
                        <a:rPr lang="en-GB" sz="1200" b="0" i="0" u="none" strike="noStrike" kern="100" noProof="0" dirty="0">
                          <a:solidFill>
                            <a:srgbClr val="000000"/>
                          </a:solidFill>
                          <a:effectLst/>
                          <a:latin typeface="Arial"/>
                        </a:rPr>
                        <a:t>Maths</a:t>
                      </a:r>
                      <a:endParaRPr lang="en-US" dirty="0"/>
                    </a:p>
                  </a:txBody>
                  <a:tcPr marL="68580" marR="68580" marT="0" marB="0"/>
                </a:tc>
                <a:tc>
                  <a:txBody>
                    <a:bodyPr/>
                    <a:lstStyle/>
                    <a:p>
                      <a:pPr lvl="0">
                        <a:lnSpc>
                          <a:spcPct val="107000"/>
                        </a:lnSpc>
                        <a:spcAft>
                          <a:spcPts val="800"/>
                        </a:spcAft>
                        <a:buNone/>
                      </a:pPr>
                      <a:r>
                        <a:rPr lang="en-GB" sz="1200" b="0" i="0" u="none" strike="noStrike" kern="100" noProof="0" dirty="0">
                          <a:solidFill>
                            <a:srgbClr val="000000"/>
                          </a:solidFill>
                          <a:effectLst/>
                          <a:latin typeface="Arial"/>
                        </a:rPr>
                        <a:t>Maths</a:t>
                      </a:r>
                      <a:endParaRPr lang="en-US" dirty="0"/>
                    </a:p>
                  </a:txBody>
                  <a:tcPr marL="68580" marR="68580" marT="0" marB="0"/>
                </a:tc>
                <a:tc>
                  <a:txBody>
                    <a:bodyPr/>
                    <a:lstStyle/>
                    <a:p>
                      <a:pPr lvl="0">
                        <a:lnSpc>
                          <a:spcPct val="107000"/>
                        </a:lnSpc>
                        <a:spcAft>
                          <a:spcPts val="800"/>
                        </a:spcAft>
                        <a:buNone/>
                      </a:pPr>
                      <a:r>
                        <a:rPr lang="en-GB" sz="1200" b="0" i="0" u="none" strike="noStrike" kern="100" noProof="0" dirty="0">
                          <a:solidFill>
                            <a:srgbClr val="000000"/>
                          </a:solidFill>
                          <a:effectLst/>
                          <a:latin typeface="Arial"/>
                        </a:rPr>
                        <a:t>Maths</a:t>
                      </a:r>
                      <a:endParaRPr lang="en-US" dirty="0"/>
                    </a:p>
                  </a:txBody>
                  <a:tcPr marL="68580" marR="68580" marT="0" marB="0"/>
                </a:tc>
                <a:extLst>
                  <a:ext uri="{0D108BD9-81ED-4DB2-BD59-A6C34878D82A}">
                    <a16:rowId xmlns:a16="http://schemas.microsoft.com/office/drawing/2014/main" val="3721197174"/>
                  </a:ext>
                </a:extLst>
              </a:tr>
              <a:tr h="352425">
                <a:tc>
                  <a:txBody>
                    <a:bodyPr/>
                    <a:lstStyle/>
                    <a:p>
                      <a:pPr>
                        <a:lnSpc>
                          <a:spcPct val="107000"/>
                        </a:lnSpc>
                        <a:spcAft>
                          <a:spcPts val="800"/>
                        </a:spcAft>
                      </a:pPr>
                      <a:r>
                        <a:rPr lang="en-GB" sz="1200" kern="100" dirty="0">
                          <a:effectLst/>
                        </a:rPr>
                        <a:t>12 – 12.30</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SPaG</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RPSHE</a:t>
                      </a:r>
                    </a:p>
                  </a:txBody>
                  <a:tcPr marL="68580" marR="68580" marT="0" marB="0"/>
                </a:tc>
                <a:tc>
                  <a:txBody>
                    <a:bodyPr/>
                    <a:lstStyle/>
                    <a:p>
                      <a:pPr>
                        <a:lnSpc>
                          <a:spcPct val="107000"/>
                        </a:lnSpc>
                        <a:spcAft>
                          <a:spcPts val="800"/>
                        </a:spcAft>
                      </a:pPr>
                      <a:r>
                        <a:rPr lang="en-GB" sz="1200" kern="100" dirty="0">
                          <a:effectLst/>
                        </a:rPr>
                        <a:t>RE </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Music </a:t>
                      </a:r>
                    </a:p>
                  </a:txBody>
                  <a:tcPr marL="68580" marR="68580" marT="0" marB="0"/>
                </a:tc>
                <a:tc>
                  <a:txBody>
                    <a:bodyPr/>
                    <a:lstStyle/>
                    <a:p>
                      <a:pPr>
                        <a:lnSpc>
                          <a:spcPct val="107000"/>
                        </a:lnSpc>
                        <a:spcAft>
                          <a:spcPts val="800"/>
                        </a:spcAft>
                      </a:pPr>
                      <a:r>
                        <a:rPr lang="en-GB" sz="1200" kern="100" dirty="0">
                          <a:effectLst/>
                        </a:rPr>
                        <a:t>Spellings</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8014426"/>
                  </a:ext>
                </a:extLst>
              </a:tr>
              <a:tr h="329565">
                <a:tc>
                  <a:txBody>
                    <a:bodyPr/>
                    <a:lstStyle/>
                    <a:p>
                      <a:pPr>
                        <a:lnSpc>
                          <a:spcPct val="107000"/>
                        </a:lnSpc>
                        <a:spcAft>
                          <a:spcPts val="800"/>
                        </a:spcAft>
                      </a:pPr>
                      <a:r>
                        <a:rPr lang="en-GB" sz="1200" kern="100" dirty="0">
                          <a:effectLst/>
                        </a:rPr>
                        <a:t>12.30-1.30</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07000"/>
                        </a:lnSpc>
                        <a:spcAft>
                          <a:spcPts val="800"/>
                        </a:spcAft>
                      </a:pPr>
                      <a:r>
                        <a:rPr lang="en-GB" sz="1200" kern="100" dirty="0">
                          <a:effectLst/>
                        </a:rPr>
                        <a:t>Lunch</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9226168"/>
                  </a:ext>
                </a:extLst>
              </a:tr>
              <a:tr h="352425">
                <a:tc>
                  <a:txBody>
                    <a:bodyPr/>
                    <a:lstStyle/>
                    <a:p>
                      <a:pPr>
                        <a:lnSpc>
                          <a:spcPct val="107000"/>
                        </a:lnSpc>
                        <a:spcAft>
                          <a:spcPts val="800"/>
                        </a:spcAft>
                      </a:pPr>
                      <a:r>
                        <a:rPr lang="en-GB" sz="1200" kern="100" dirty="0">
                          <a:effectLst/>
                        </a:rPr>
                        <a:t>1.30 -3</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PE – Sports Coaches</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lvl="0">
                        <a:lnSpc>
                          <a:spcPct val="107000"/>
                        </a:lnSpc>
                        <a:spcAft>
                          <a:spcPts val="800"/>
                        </a:spcAft>
                        <a:buNone/>
                      </a:pPr>
                      <a:r>
                        <a:rPr lang="en-GB" sz="1200" b="0" i="0" u="none" strike="noStrike" kern="100" noProof="0" dirty="0">
                          <a:solidFill>
                            <a:srgbClr val="000000"/>
                          </a:solidFill>
                          <a:effectLst/>
                          <a:latin typeface="Arial"/>
                        </a:rPr>
                        <a:t>Science</a:t>
                      </a:r>
                      <a:endParaRPr lang="en-GB" dirty="0"/>
                    </a:p>
                    <a:p>
                      <a:pPr lvl="0">
                        <a:lnSpc>
                          <a:spcPct val="107000"/>
                        </a:lnSpc>
                        <a:spcAft>
                          <a:spcPts val="800"/>
                        </a:spcAft>
                        <a:buNone/>
                      </a:pPr>
                      <a:r>
                        <a:rPr lang="en-GB" sz="1200" b="0" i="0" u="none" strike="noStrike" kern="100" noProof="0" dirty="0">
                          <a:solidFill>
                            <a:srgbClr val="000000"/>
                          </a:solidFill>
                          <a:effectLst/>
                          <a:latin typeface="Arial"/>
                        </a:rPr>
                        <a:t>Library bus</a:t>
                      </a:r>
                      <a:endParaRPr lang="en-GB" dirty="0"/>
                    </a:p>
                    <a:p>
                      <a:pPr>
                        <a:lnSpc>
                          <a:spcPct val="107000"/>
                        </a:lnSpc>
                        <a:spcAft>
                          <a:spcPts val="800"/>
                        </a:spcAft>
                      </a:pPr>
                      <a:endParaRPr lang="en-GB" sz="1200" kern="100" dirty="0">
                        <a:effectLst/>
                        <a:latin typeface="High Tower Text" panose="02040502050506030303" pitchFamily="18" charset="77"/>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ICT </a:t>
                      </a:r>
                      <a:br>
                        <a:rPr lang="en-GB" sz="1200" kern="100" dirty="0">
                          <a:effectLst/>
                        </a:rPr>
                      </a:br>
                      <a:r>
                        <a:rPr lang="en-GB" sz="1200" kern="100" dirty="0">
                          <a:effectLst/>
                        </a:rPr>
                        <a:t>Spanish</a:t>
                      </a:r>
                    </a:p>
                    <a:p>
                      <a:pPr>
                        <a:lnSpc>
                          <a:spcPct val="107000"/>
                        </a:lnSpc>
                        <a:spcAft>
                          <a:spcPts val="800"/>
                        </a:spcAft>
                      </a:pP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0" i="0" u="none" strike="noStrike" kern="100" noProof="0" dirty="0">
                          <a:solidFill>
                            <a:srgbClr val="000000"/>
                          </a:solidFill>
                          <a:effectLst/>
                          <a:latin typeface="Arial"/>
                        </a:rPr>
                        <a:t>History/Geography</a:t>
                      </a:r>
                      <a:endParaRPr lang="en-GB" dirty="0"/>
                    </a:p>
                  </a:txBody>
                  <a:tcPr marL="68580" marR="68580" marT="0" marB="0"/>
                </a:tc>
                <a:tc>
                  <a:txBody>
                    <a:bodyPr/>
                    <a:lstStyle/>
                    <a:p>
                      <a:pPr>
                        <a:lnSpc>
                          <a:spcPct val="107000"/>
                        </a:lnSpc>
                        <a:spcAft>
                          <a:spcPts val="800"/>
                        </a:spcAft>
                      </a:pPr>
                      <a:r>
                        <a:rPr lang="en-GB" sz="1200" kern="100" dirty="0">
                          <a:effectLst/>
                        </a:rPr>
                        <a:t>Art</a:t>
                      </a:r>
                      <a:endParaRPr lang="en-GB" sz="1200" kern="100" dirty="0">
                        <a:effectLst/>
                        <a:latin typeface="High Tower Text"/>
                        <a:cs typeface="Times New Roman"/>
                      </a:endParaRPr>
                    </a:p>
                    <a:p>
                      <a:pPr lvl="0">
                        <a:lnSpc>
                          <a:spcPct val="107000"/>
                        </a:lnSpc>
                        <a:spcAft>
                          <a:spcPts val="800"/>
                        </a:spcAft>
                        <a:buNone/>
                      </a:pPr>
                      <a:endParaRPr lang="en-GB" sz="1200" kern="100" dirty="0">
                        <a:effectLst/>
                      </a:endParaRPr>
                    </a:p>
                  </a:txBody>
                  <a:tcPr marL="68580" marR="68580" marT="0" marB="0"/>
                </a:tc>
                <a:extLst>
                  <a:ext uri="{0D108BD9-81ED-4DB2-BD59-A6C34878D82A}">
                    <a16:rowId xmlns:a16="http://schemas.microsoft.com/office/drawing/2014/main" val="456782815"/>
                  </a:ext>
                </a:extLst>
              </a:tr>
              <a:tr h="329565">
                <a:tc>
                  <a:txBody>
                    <a:bodyPr/>
                    <a:lstStyle/>
                    <a:p>
                      <a:pPr>
                        <a:lnSpc>
                          <a:spcPct val="107000"/>
                        </a:lnSpc>
                        <a:spcAft>
                          <a:spcPts val="800"/>
                        </a:spcAft>
                      </a:pPr>
                      <a:r>
                        <a:rPr lang="en-GB" sz="1200" kern="100" dirty="0">
                          <a:effectLst/>
                        </a:rPr>
                        <a:t>3-3.15</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Class Reader </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Class Reader </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Class Reader</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Class Reader </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kern="100" dirty="0">
                          <a:effectLst/>
                        </a:rPr>
                        <a:t>Class Reader </a:t>
                      </a:r>
                    </a:p>
                    <a:p>
                      <a:pPr>
                        <a:lnSpc>
                          <a:spcPct val="107000"/>
                        </a:lnSpc>
                        <a:spcAft>
                          <a:spcPts val="800"/>
                        </a:spcAft>
                      </a:pPr>
                      <a:r>
                        <a:rPr lang="en-GB" sz="1200" kern="100" dirty="0">
                          <a:effectLst/>
                        </a:rPr>
                        <a:t> </a:t>
                      </a:r>
                    </a:p>
                    <a:p>
                      <a:pPr>
                        <a:lnSpc>
                          <a:spcPct val="107000"/>
                        </a:lnSpc>
                        <a:spcAft>
                          <a:spcPts val="800"/>
                        </a:spcAft>
                      </a:pPr>
                      <a:r>
                        <a:rPr lang="en-GB" sz="1200" kern="100" dirty="0">
                          <a:effectLst/>
                        </a:rPr>
                        <a:t> </a:t>
                      </a:r>
                      <a:endParaRPr lang="en-GB" sz="1200" kern="100" dirty="0">
                        <a:effectLst/>
                        <a:latin typeface="High Tower Text" panose="02040502050506030303" pitchFamily="18" charset="77"/>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8009799"/>
                  </a:ext>
                </a:extLst>
              </a:tr>
            </a:tbl>
          </a:graphicData>
        </a:graphic>
      </p:graphicFrame>
    </p:spTree>
    <p:extLst>
      <p:ext uri="{BB962C8B-B14F-4D97-AF65-F5344CB8AC3E}">
        <p14:creationId xmlns:p14="http://schemas.microsoft.com/office/powerpoint/2010/main" val="202102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0"/>
            <a:ext cx="9144000" cy="1046375"/>
          </a:xfrm>
        </p:spPr>
        <p:txBody>
          <a:bodyPr/>
          <a:lstStyle/>
          <a:p>
            <a:r>
              <a:rPr lang="en-GB" sz="4400" b="1" dirty="0">
                <a:solidFill>
                  <a:schemeClr val="accent1"/>
                </a:solidFill>
                <a:latin typeface="Montserrat SemiBold" panose="020B0604020202020204"/>
              </a:rPr>
              <a:t>Maths and English</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046375"/>
            <a:ext cx="9144000" cy="4451600"/>
          </a:xfrm>
        </p:spPr>
        <p:txBody>
          <a:bodyPr/>
          <a:lstStyle/>
          <a:p>
            <a:r>
              <a:rPr lang="en-GB" dirty="0">
                <a:solidFill>
                  <a:schemeClr val="accent1"/>
                </a:solidFill>
                <a:latin typeface="Montserrat SemiBold" panose="020B0604020202020204"/>
              </a:rPr>
              <a:t>English</a:t>
            </a:r>
            <a:r>
              <a:rPr lang="en-GB" sz="1800" dirty="0">
                <a:solidFill>
                  <a:schemeClr val="accent1"/>
                </a:solidFill>
                <a:latin typeface="Montserrat SemiBold" panose="020B0604020202020204"/>
              </a:rPr>
              <a:t> </a:t>
            </a:r>
          </a:p>
          <a:p>
            <a:r>
              <a:rPr lang="en-GB" sz="1800" dirty="0">
                <a:solidFill>
                  <a:schemeClr val="accent1"/>
                </a:solidFill>
                <a:latin typeface="Montserrat SemiBold" panose="020B0604020202020204"/>
              </a:rPr>
              <a:t>English will be taught daily and will be taught in classes this year. </a:t>
            </a:r>
          </a:p>
          <a:p>
            <a:r>
              <a:rPr lang="en-GB" sz="1800" dirty="0">
                <a:solidFill>
                  <a:schemeClr val="accent1"/>
                </a:solidFill>
                <a:latin typeface="Montserrat SemiBold" panose="020B0604020202020204"/>
              </a:rPr>
              <a:t>Miss Dunkley will support pupils across both classes. </a:t>
            </a:r>
          </a:p>
          <a:p>
            <a:r>
              <a:rPr lang="en-GB" sz="1800" dirty="0">
                <a:solidFill>
                  <a:schemeClr val="accent1"/>
                </a:solidFill>
                <a:latin typeface="Montserrat SemiBold" panose="020B0604020202020204"/>
              </a:rPr>
              <a:t>Monday’s lessons will have a reading focus, alternating between reading comprehension and reading analysis. </a:t>
            </a:r>
          </a:p>
          <a:p>
            <a:r>
              <a:rPr lang="en-GB" sz="1800" dirty="0">
                <a:solidFill>
                  <a:schemeClr val="accent1"/>
                </a:solidFill>
                <a:latin typeface="Montserrat SemiBold" panose="020B0604020202020204"/>
              </a:rPr>
              <a:t>Tuesday - Friday will be writing based; we will cover both fiction and non-fiction genres each term. Where possible, writing will be linked to our History/Geography topics to ensure that writing is meaningful to the students. </a:t>
            </a:r>
          </a:p>
          <a:p>
            <a:endParaRPr lang="en-GB" sz="1800" dirty="0">
              <a:solidFill>
                <a:schemeClr val="accent1"/>
              </a:solidFill>
              <a:highlight>
                <a:srgbClr val="FFFF00"/>
              </a:highlight>
              <a:latin typeface="Montserrat SemiBold" panose="020B0604020202020204"/>
            </a:endParaRPr>
          </a:p>
          <a:p>
            <a:r>
              <a:rPr lang="en-GB" dirty="0">
                <a:solidFill>
                  <a:schemeClr val="accent1"/>
                </a:solidFill>
                <a:latin typeface="Montserrat SemiBold" panose="020B0604020202020204"/>
              </a:rPr>
              <a:t>Maths </a:t>
            </a:r>
          </a:p>
          <a:p>
            <a:r>
              <a:rPr lang="en-GB" sz="1800" dirty="0">
                <a:solidFill>
                  <a:schemeClr val="accent1"/>
                </a:solidFill>
                <a:latin typeface="Montserrat SemiBold" panose="020B0604020202020204"/>
              </a:rPr>
              <a:t>Maths will also be taught daily. It will be taught in three sets by: </a:t>
            </a:r>
          </a:p>
          <a:p>
            <a:r>
              <a:rPr lang="en-GB" sz="1800" dirty="0">
                <a:solidFill>
                  <a:schemeClr val="accent1"/>
                </a:solidFill>
                <a:latin typeface="Montserrat SemiBold" panose="020B0604020202020204"/>
              </a:rPr>
              <a:t>Mrs Lindley, Mrs Biggs and Miss Reynolds. </a:t>
            </a:r>
          </a:p>
          <a:p>
            <a:r>
              <a:rPr lang="en-GB" sz="1800" dirty="0">
                <a:solidFill>
                  <a:schemeClr val="accent1"/>
                </a:solidFill>
                <a:latin typeface="Montserrat SemiBold" panose="020B0604020202020204"/>
              </a:rPr>
              <a:t>Mental arithmetic tests, reasoning and bookwork will all take place weekly, alongside whiteboard work. </a:t>
            </a:r>
          </a:p>
          <a:p>
            <a:endParaRPr lang="en-GB" sz="1800" dirty="0">
              <a:solidFill>
                <a:schemeClr val="accent4"/>
              </a:solidFill>
              <a:latin typeface="Montserrat SemiBold" panose="020B0604020202020204"/>
            </a:endParaRPr>
          </a:p>
        </p:txBody>
      </p:sp>
    </p:spTree>
    <p:extLst>
      <p:ext uri="{BB962C8B-B14F-4D97-AF65-F5344CB8AC3E}">
        <p14:creationId xmlns:p14="http://schemas.microsoft.com/office/powerpoint/2010/main" val="2325291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Reading Books</a:t>
            </a:r>
          </a:p>
        </p:txBody>
      </p:sp>
      <p:sp>
        <p:nvSpPr>
          <p:cNvPr id="4" name="TextBox 3">
            <a:extLst>
              <a:ext uri="{FF2B5EF4-FFF2-40B4-BE49-F238E27FC236}">
                <a16:creationId xmlns:a16="http://schemas.microsoft.com/office/drawing/2014/main" id="{6F80733F-95AD-4D86-A59C-89D411679B64}"/>
              </a:ext>
            </a:extLst>
          </p:cNvPr>
          <p:cNvSpPr txBox="1"/>
          <p:nvPr/>
        </p:nvSpPr>
        <p:spPr>
          <a:xfrm>
            <a:off x="516833" y="1319752"/>
            <a:ext cx="10953677" cy="452431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solidFill>
                  <a:schemeClr val="accent1"/>
                </a:solidFill>
              </a:rPr>
              <a:t>As you are aware there have been some changes to reading this year. The most important part of reading remains to gain fluency and automaticity. </a:t>
            </a:r>
          </a:p>
          <a:p>
            <a:pPr marL="285750" indent="-285750">
              <a:buFont typeface="Arial" panose="020B0604020202020204" pitchFamily="34" charset="0"/>
              <a:buChar char="•"/>
            </a:pPr>
            <a:r>
              <a:rPr lang="en-GB" dirty="0">
                <a:solidFill>
                  <a:schemeClr val="accent1"/>
                </a:solidFill>
              </a:rPr>
              <a:t>Children in KS2 will read with an adult in school a minimum of once a term. </a:t>
            </a:r>
          </a:p>
          <a:p>
            <a:pPr marL="285750" indent="-285750">
              <a:buFont typeface="Arial" panose="020B0604020202020204" pitchFamily="34" charset="0"/>
              <a:buChar char="•"/>
            </a:pPr>
            <a:r>
              <a:rPr lang="en-GB" dirty="0">
                <a:solidFill>
                  <a:schemeClr val="accent1"/>
                </a:solidFill>
              </a:rPr>
              <a:t>Reading for learning books are matched to fluency and are there for practise not challenge, even those who are a free reader.</a:t>
            </a:r>
          </a:p>
          <a:p>
            <a:pPr marL="285750" indent="-285750">
              <a:buFont typeface="Arial" panose="020B0604020202020204" pitchFamily="34" charset="0"/>
              <a:buChar char="•"/>
            </a:pPr>
            <a:r>
              <a:rPr lang="en-GB" dirty="0">
                <a:solidFill>
                  <a:schemeClr val="accent1"/>
                </a:solidFill>
              </a:rPr>
              <a:t>Reading recognition has changed this year to hopefully make them clearer for everyone. Children will receive a tick in their chart for each </a:t>
            </a:r>
            <a:r>
              <a:rPr lang="en-GB" b="1" dirty="0">
                <a:solidFill>
                  <a:schemeClr val="accent1"/>
                </a:solidFill>
              </a:rPr>
              <a:t>day</a:t>
            </a:r>
            <a:r>
              <a:rPr lang="en-GB" dirty="0">
                <a:solidFill>
                  <a:schemeClr val="accent1"/>
                </a:solidFill>
              </a:rPr>
              <a:t> that they have read their ‘reading for learning’ book at home.</a:t>
            </a:r>
            <a:endParaRPr lang="en-GB" dirty="0">
              <a:solidFill>
                <a:schemeClr val="accent1"/>
              </a:solidFill>
              <a:cs typeface="Arial"/>
            </a:endParaRPr>
          </a:p>
          <a:p>
            <a:pPr marL="285750" indent="-285750">
              <a:buFont typeface="Arial" panose="020B0604020202020204" pitchFamily="34" charset="0"/>
              <a:buChar char="•"/>
            </a:pPr>
            <a:r>
              <a:rPr lang="en-GB" dirty="0">
                <a:solidFill>
                  <a:schemeClr val="accent1"/>
                </a:solidFill>
              </a:rPr>
              <a:t>In KS2 we are also launching a reading challenge, where the children will be able to select a book from our new year group ‘reading spines.’ Once they have completed the book, they will need to complete a quiz about the book to demonstrate their understanding before selecting a prize from the vending machine. </a:t>
            </a:r>
            <a:endParaRPr lang="en-GB" dirty="0">
              <a:solidFill>
                <a:schemeClr val="accent1"/>
              </a:solidFill>
              <a:cs typeface="Arial"/>
            </a:endParaRPr>
          </a:p>
          <a:p>
            <a:pPr marL="285750" indent="-285750">
              <a:buFont typeface="Arial" panose="020B0604020202020204" pitchFamily="34" charset="0"/>
              <a:buChar char="•"/>
            </a:pPr>
            <a:r>
              <a:rPr lang="en-GB" dirty="0">
                <a:solidFill>
                  <a:schemeClr val="accent1"/>
                </a:solidFill>
              </a:rPr>
              <a:t>This year we will also be visiting the library bus on a weekly basis, where the children may select a ‘reading for pleasure’ book. </a:t>
            </a:r>
            <a:endParaRPr lang="en-GB" dirty="0">
              <a:solidFill>
                <a:schemeClr val="accent1"/>
              </a:solidFill>
              <a:cs typeface="Arial"/>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347048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Spellings </a:t>
            </a:r>
            <a:br>
              <a:rPr lang="en-GB" sz="4400" b="1" dirty="0">
                <a:solidFill>
                  <a:schemeClr val="accent3"/>
                </a:solidFill>
                <a:latin typeface="Montserrat SemiBold" panose="020B0604020202020204"/>
              </a:rPr>
            </a:br>
            <a:endParaRPr lang="en-GB" sz="1800" b="1" dirty="0">
              <a:solidFill>
                <a:schemeClr val="accent3"/>
              </a:solidFill>
              <a:latin typeface="Montserrat SemiBold" panose="020B0604020202020204"/>
            </a:endParaRP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508289"/>
            <a:ext cx="9204960" cy="3749511"/>
          </a:xfrm>
        </p:spPr>
        <p:txBody>
          <a:bodyPr lIns="91440" tIns="45720" rIns="91440" bIns="45720" anchor="t"/>
          <a:lstStyle/>
          <a:p>
            <a:pPr algn="l" fontAlgn="base"/>
            <a:r>
              <a:rPr lang="en-GB" dirty="0">
                <a:solidFill>
                  <a:srgbClr val="3F6F63"/>
                </a:solidFill>
                <a:latin typeface="Montserrat Medium" pitchFamily="2" charset="0"/>
              </a:rPr>
              <a:t>Spelling </a:t>
            </a:r>
          </a:p>
          <a:p>
            <a:pPr algn="l" fontAlgn="base"/>
            <a:r>
              <a:rPr lang="en-GB" sz="1800" dirty="0">
                <a:solidFill>
                  <a:srgbClr val="3F6F63"/>
                </a:solidFill>
                <a:latin typeface="Montserrat Medium" pitchFamily="2" charset="0"/>
              </a:rPr>
              <a:t>We will have weekly spelling lessons which will match the spellings sent home each week. Spellings will focus on a new rule each week as well as common exception words for the year group.  </a:t>
            </a:r>
          </a:p>
          <a:p>
            <a:pPr algn="l" fontAlgn="base"/>
            <a:endParaRPr lang="en-GB" sz="1800" dirty="0">
              <a:solidFill>
                <a:srgbClr val="3F6F63"/>
              </a:solidFill>
              <a:latin typeface="Montserrat Medium"/>
            </a:endParaRPr>
          </a:p>
          <a:p>
            <a:pPr algn="l"/>
            <a:r>
              <a:rPr lang="en-GB" sz="1800" dirty="0">
                <a:solidFill>
                  <a:srgbClr val="3F6F63"/>
                </a:solidFill>
                <a:latin typeface="Montserrat Medium"/>
              </a:rPr>
              <a:t>Both at home and in school we expect the children to transfer spelling knowledge from quizzes into their writing.</a:t>
            </a:r>
            <a:endParaRPr lang="en-US" sz="1800">
              <a:solidFill>
                <a:srgbClr val="3F6F63"/>
              </a:solidFill>
              <a:latin typeface="Montserrat Medium"/>
            </a:endParaRPr>
          </a:p>
          <a:p>
            <a:pPr algn="l" fontAlgn="base"/>
            <a:endParaRPr lang="en-US" sz="1800" dirty="0">
              <a:solidFill>
                <a:srgbClr val="3F6F63"/>
              </a:solidFill>
              <a:latin typeface="Montserrat Medium" pitchFamily="2" charset="0"/>
            </a:endParaRPr>
          </a:p>
        </p:txBody>
      </p:sp>
    </p:spTree>
    <p:extLst>
      <p:ext uri="{BB962C8B-B14F-4D97-AF65-F5344CB8AC3E}">
        <p14:creationId xmlns:p14="http://schemas.microsoft.com/office/powerpoint/2010/main" val="64303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1333551"/>
            <a:ext cx="9144000" cy="1046375"/>
          </a:xfrm>
        </p:spPr>
        <p:txBody>
          <a:bodyPr/>
          <a:lstStyle/>
          <a:p>
            <a:r>
              <a:rPr lang="en-GB" sz="4400" b="1" dirty="0">
                <a:solidFill>
                  <a:schemeClr val="accent3"/>
                </a:solidFill>
                <a:latin typeface="Montserrat SemiBold" panose="020B0604020202020204"/>
              </a:rPr>
              <a:t>Cursive Handwriting and presentation</a:t>
            </a:r>
            <a:br>
              <a:rPr lang="en-GB" sz="1800" b="1" dirty="0">
                <a:solidFill>
                  <a:srgbClr val="06344C"/>
                </a:solidFill>
                <a:latin typeface="Montserrat SemiBold" panose="020B0604020202020204"/>
              </a:rPr>
            </a:br>
            <a:endParaRPr lang="en-GB" sz="4400" b="1" dirty="0">
              <a:solidFill>
                <a:schemeClr val="accent3"/>
              </a:solidFill>
              <a:latin typeface="Montserrat SemiBold" panose="020B0604020202020204"/>
            </a:endParaRP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609600" y="660150"/>
            <a:ext cx="10058400" cy="3873608"/>
          </a:xfrm>
        </p:spPr>
        <p:txBody>
          <a:bodyPr/>
          <a:lstStyle/>
          <a:p>
            <a:pPr algn="l"/>
            <a:endParaRPr lang="en-GB" sz="1800" dirty="0">
              <a:solidFill>
                <a:schemeClr val="accent4">
                  <a:lumMod val="75000"/>
                </a:schemeClr>
              </a:solidFill>
              <a:latin typeface="Montserrat Medium" pitchFamily="2" charset="0"/>
            </a:endParaRPr>
          </a:p>
          <a:p>
            <a:pPr algn="l"/>
            <a:endParaRPr lang="en-GB" dirty="0">
              <a:solidFill>
                <a:schemeClr val="accent4"/>
              </a:solidFill>
              <a:latin typeface="Montserrat Medium" pitchFamily="2" charset="0"/>
            </a:endParaRPr>
          </a:p>
          <a:p>
            <a:pPr algn="l"/>
            <a:endParaRPr lang="en-GB" dirty="0">
              <a:solidFill>
                <a:schemeClr val="accent4"/>
              </a:solidFill>
              <a:latin typeface="Montserrat Medium" pitchFamily="2" charset="0"/>
            </a:endParaRPr>
          </a:p>
        </p:txBody>
      </p:sp>
      <p:sp>
        <p:nvSpPr>
          <p:cNvPr id="4" name="TextBox 3">
            <a:extLst>
              <a:ext uri="{FF2B5EF4-FFF2-40B4-BE49-F238E27FC236}">
                <a16:creationId xmlns:a16="http://schemas.microsoft.com/office/drawing/2014/main" id="{A2E0A587-2D19-4CBD-B2F9-5F7662A23D0A}"/>
              </a:ext>
            </a:extLst>
          </p:cNvPr>
          <p:cNvSpPr txBox="1"/>
          <p:nvPr/>
        </p:nvSpPr>
        <p:spPr>
          <a:xfrm>
            <a:off x="1219200" y="2213113"/>
            <a:ext cx="9289774" cy="1200329"/>
          </a:xfrm>
          <a:prstGeom prst="rect">
            <a:avLst/>
          </a:prstGeom>
          <a:noFill/>
        </p:spPr>
        <p:txBody>
          <a:bodyPr wrap="square" lIns="91440" tIns="45720" rIns="91440" bIns="45720" rtlCol="0" anchor="t">
            <a:spAutoFit/>
          </a:bodyPr>
          <a:lstStyle/>
          <a:p>
            <a:r>
              <a:rPr lang="en-GB" dirty="0"/>
              <a:t>We will continue to focus on cursive handwriting this year, focusing on where letters start as well as orientation and sizing.</a:t>
            </a:r>
          </a:p>
          <a:p>
            <a:endParaRPr lang="en-GB" dirty="0">
              <a:cs typeface="Arial"/>
            </a:endParaRPr>
          </a:p>
          <a:p>
            <a:r>
              <a:rPr lang="en-GB" dirty="0">
                <a:cs typeface="Arial"/>
              </a:rPr>
              <a:t>Presentation is important in all subjects – we want the children to feel proud of their work. </a:t>
            </a:r>
          </a:p>
        </p:txBody>
      </p:sp>
    </p:spTree>
    <p:extLst>
      <p:ext uri="{BB962C8B-B14F-4D97-AF65-F5344CB8AC3E}">
        <p14:creationId xmlns:p14="http://schemas.microsoft.com/office/powerpoint/2010/main" val="4138279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120163"/>
            <a:ext cx="9144000" cy="1046375"/>
          </a:xfrm>
        </p:spPr>
        <p:txBody>
          <a:bodyPr/>
          <a:lstStyle/>
          <a:p>
            <a:r>
              <a:rPr lang="en-GB" sz="4400" b="1" dirty="0">
                <a:solidFill>
                  <a:schemeClr val="accent3"/>
                </a:solidFill>
                <a:latin typeface="Montserrat SemiBold" panose="020B0604020202020204"/>
              </a:rPr>
              <a:t>Curriculum</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926212"/>
            <a:ext cx="9144000" cy="4166649"/>
          </a:xfrm>
        </p:spPr>
        <p:txBody>
          <a:bodyPr lIns="91440" tIns="45720" rIns="91440" bIns="45720" anchor="t"/>
          <a:lstStyle/>
          <a:p>
            <a:r>
              <a:rPr lang="en-GB" sz="2000" dirty="0">
                <a:solidFill>
                  <a:schemeClr val="accent1"/>
                </a:solidFill>
                <a:latin typeface="Montserrat SemiBold" panose="020B0604020202020204"/>
              </a:rPr>
              <a:t>Our History / Geography topics this year are: </a:t>
            </a:r>
          </a:p>
          <a:p>
            <a:endParaRPr lang="en-GB" sz="2000" dirty="0">
              <a:solidFill>
                <a:schemeClr val="accent1"/>
              </a:solidFill>
              <a:latin typeface="Montserrat SemiBold" panose="020B0604020202020204"/>
            </a:endParaRPr>
          </a:p>
          <a:p>
            <a:r>
              <a:rPr lang="en-GB" sz="2000" dirty="0">
                <a:solidFill>
                  <a:schemeClr val="accent1"/>
                </a:solidFill>
                <a:latin typeface="Montserrat SemiBold" panose="020B0604020202020204"/>
              </a:rPr>
              <a:t>Seven Natural Wonders</a:t>
            </a:r>
          </a:p>
          <a:p>
            <a:r>
              <a:rPr lang="en-GB" sz="2000" dirty="0">
                <a:solidFill>
                  <a:schemeClr val="accent1"/>
                </a:solidFill>
                <a:latin typeface="Montserrat SemiBold" panose="020B0604020202020204"/>
              </a:rPr>
              <a:t>World at War: WW1</a:t>
            </a:r>
          </a:p>
          <a:p>
            <a:r>
              <a:rPr lang="en-GB" sz="2000" dirty="0">
                <a:solidFill>
                  <a:schemeClr val="accent1"/>
                </a:solidFill>
                <a:latin typeface="Montserrat SemiBold" panose="020B0604020202020204"/>
              </a:rPr>
              <a:t>The American Dream </a:t>
            </a:r>
          </a:p>
          <a:p>
            <a:r>
              <a:rPr lang="en-GB" sz="2000" dirty="0">
                <a:solidFill>
                  <a:schemeClr val="accent1"/>
                </a:solidFill>
                <a:latin typeface="Montserrat SemiBold" panose="020B0604020202020204"/>
              </a:rPr>
              <a:t>World at War: WW2</a:t>
            </a:r>
          </a:p>
          <a:p>
            <a:r>
              <a:rPr lang="en-GB" sz="2000" dirty="0">
                <a:solidFill>
                  <a:schemeClr val="accent1"/>
                </a:solidFill>
                <a:latin typeface="Montserrat SemiBold" panose="020B0604020202020204"/>
              </a:rPr>
              <a:t>From Farm to Fork </a:t>
            </a:r>
          </a:p>
          <a:p>
            <a:r>
              <a:rPr lang="en-GB" sz="2000" dirty="0">
                <a:solidFill>
                  <a:schemeClr val="accent1"/>
                </a:solidFill>
                <a:latin typeface="Montserrat SemiBold" panose="020B0604020202020204"/>
              </a:rPr>
              <a:t>Rebuilding Britain: Women and Empire Windrush</a:t>
            </a:r>
          </a:p>
          <a:p>
            <a:endParaRPr lang="en-GB" sz="2000" dirty="0">
              <a:solidFill>
                <a:schemeClr val="accent1"/>
              </a:solidFill>
              <a:latin typeface="Montserrat SemiBold" panose="020B0604020202020204"/>
            </a:endParaRPr>
          </a:p>
          <a:p>
            <a:r>
              <a:rPr lang="en-GB" sz="2000" dirty="0">
                <a:solidFill>
                  <a:schemeClr val="accent1"/>
                </a:solidFill>
                <a:latin typeface="Montserrat SemiBold" panose="020B0604020202020204"/>
              </a:rPr>
              <a:t>We will continue to take a mixture of approaches to lessons – for example, we are already excited to use our VR headsets this term!</a:t>
            </a:r>
          </a:p>
          <a:p>
            <a:endParaRPr lang="en-GB" dirty="0">
              <a:solidFill>
                <a:schemeClr val="accent4"/>
              </a:solidFill>
              <a:highlight>
                <a:srgbClr val="FFFF00"/>
              </a:highlight>
              <a:latin typeface="Montserrat SemiBold" panose="020B0604020202020204"/>
            </a:endParaRPr>
          </a:p>
          <a:p>
            <a:endParaRPr lang="en-GB" dirty="0">
              <a:solidFill>
                <a:schemeClr val="accent4"/>
              </a:solidFill>
              <a:highlight>
                <a:srgbClr val="FFFF00"/>
              </a:highlight>
              <a:latin typeface="Montserrat SemiBold" panose="020B0604020202020204"/>
            </a:endParaRPr>
          </a:p>
          <a:p>
            <a:endParaRPr lang="en-GB" dirty="0">
              <a:solidFill>
                <a:schemeClr val="accent4"/>
              </a:solidFill>
              <a:highlight>
                <a:srgbClr val="FFFF00"/>
              </a:highlight>
              <a:latin typeface="Montserrat SemiBold" panose="020B0604020202020204"/>
            </a:endParaRPr>
          </a:p>
        </p:txBody>
      </p:sp>
    </p:spTree>
    <p:extLst>
      <p:ext uri="{BB962C8B-B14F-4D97-AF65-F5344CB8AC3E}">
        <p14:creationId xmlns:p14="http://schemas.microsoft.com/office/powerpoint/2010/main" val="3845686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PE</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524000" y="1508289"/>
            <a:ext cx="9144000" cy="3749511"/>
          </a:xfrm>
        </p:spPr>
        <p:txBody>
          <a:bodyPr/>
          <a:lstStyle/>
          <a:p>
            <a:r>
              <a:rPr lang="en-GB" dirty="0">
                <a:solidFill>
                  <a:srgbClr val="002060"/>
                </a:solidFill>
                <a:latin typeface="Montserrat SemiBold" panose="020B0604020202020204"/>
              </a:rPr>
              <a:t>Our PE day is a Monday</a:t>
            </a:r>
          </a:p>
          <a:p>
            <a:endParaRPr lang="en-GB" dirty="0">
              <a:solidFill>
                <a:srgbClr val="002060"/>
              </a:solidFill>
              <a:latin typeface="Montserrat SemiBold" panose="020B0604020202020204"/>
            </a:endParaRPr>
          </a:p>
          <a:p>
            <a:r>
              <a:rPr lang="en-GB" dirty="0">
                <a:solidFill>
                  <a:srgbClr val="002060"/>
                </a:solidFill>
                <a:latin typeface="Montserrat SemiBold" panose="020B0604020202020204"/>
              </a:rPr>
              <a:t>Indoors and Outdoor sessions</a:t>
            </a:r>
          </a:p>
          <a:p>
            <a:endParaRPr lang="en-GB" dirty="0">
              <a:solidFill>
                <a:srgbClr val="002060"/>
              </a:solidFill>
              <a:latin typeface="Montserrat SemiBold" panose="020B0604020202020204"/>
            </a:endParaRPr>
          </a:p>
          <a:p>
            <a:r>
              <a:rPr lang="en-GB" dirty="0">
                <a:solidFill>
                  <a:srgbClr val="002060"/>
                </a:solidFill>
                <a:latin typeface="Montserrat SemiBold" panose="020B0604020202020204"/>
              </a:rPr>
              <a:t>PE kit – refer to the website for the kit details. Children to come into school in their kit on their PE day.</a:t>
            </a:r>
          </a:p>
          <a:p>
            <a:endParaRPr lang="en-GB" dirty="0">
              <a:solidFill>
                <a:srgbClr val="002060"/>
              </a:solidFill>
              <a:latin typeface="Montserrat SemiBold" panose="020B0604020202020204"/>
            </a:endParaRPr>
          </a:p>
          <a:p>
            <a:r>
              <a:rPr lang="en-GB" dirty="0">
                <a:solidFill>
                  <a:srgbClr val="002060"/>
                </a:solidFill>
                <a:latin typeface="Montserrat SemiBold" panose="020B0604020202020204"/>
              </a:rPr>
              <a:t>No earrings or jewellery </a:t>
            </a:r>
          </a:p>
          <a:p>
            <a:endParaRPr lang="en-GB" dirty="0">
              <a:solidFill>
                <a:schemeClr val="accent4"/>
              </a:solidFill>
              <a:latin typeface="Montserrat SemiBold" panose="020B0604020202020204"/>
            </a:endParaRPr>
          </a:p>
          <a:p>
            <a:endParaRPr lang="en-GB" dirty="0">
              <a:solidFill>
                <a:schemeClr val="accent4"/>
              </a:solidFill>
              <a:latin typeface="Montserrat SemiBold" panose="020B0604020202020204"/>
            </a:endParaRPr>
          </a:p>
        </p:txBody>
      </p:sp>
    </p:spTree>
    <p:extLst>
      <p:ext uri="{BB962C8B-B14F-4D97-AF65-F5344CB8AC3E}">
        <p14:creationId xmlns:p14="http://schemas.microsoft.com/office/powerpoint/2010/main" val="3966646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47CD3-5570-40F7-B63A-18490CBA3FC0}"/>
              </a:ext>
            </a:extLst>
          </p:cNvPr>
          <p:cNvSpPr>
            <a:spLocks noGrp="1"/>
          </p:cNvSpPr>
          <p:nvPr>
            <p:ph type="ctrTitle"/>
          </p:nvPr>
        </p:nvSpPr>
        <p:spPr>
          <a:xfrm>
            <a:off x="1524000" y="273377"/>
            <a:ext cx="9144000" cy="1046375"/>
          </a:xfrm>
        </p:spPr>
        <p:txBody>
          <a:bodyPr/>
          <a:lstStyle/>
          <a:p>
            <a:r>
              <a:rPr lang="en-GB" sz="4400" b="1" dirty="0">
                <a:solidFill>
                  <a:schemeClr val="accent3"/>
                </a:solidFill>
                <a:latin typeface="Montserrat SemiBold" panose="020B0604020202020204"/>
              </a:rPr>
              <a:t>Homework</a:t>
            </a:r>
          </a:p>
        </p:txBody>
      </p:sp>
      <p:sp>
        <p:nvSpPr>
          <p:cNvPr id="3" name="Subtitle 2">
            <a:extLst>
              <a:ext uri="{FF2B5EF4-FFF2-40B4-BE49-F238E27FC236}">
                <a16:creationId xmlns:a16="http://schemas.microsoft.com/office/drawing/2014/main" id="{981AA447-8E56-436E-96B3-DA16EACD92FA}"/>
              </a:ext>
            </a:extLst>
          </p:cNvPr>
          <p:cNvSpPr>
            <a:spLocks noGrp="1"/>
          </p:cNvSpPr>
          <p:nvPr>
            <p:ph type="subTitle" idx="1"/>
          </p:nvPr>
        </p:nvSpPr>
        <p:spPr>
          <a:xfrm>
            <a:off x="1088020" y="1554244"/>
            <a:ext cx="10015959" cy="3749511"/>
          </a:xfrm>
        </p:spPr>
        <p:txBody>
          <a:bodyPr lIns="91440" tIns="45720" rIns="91440" bIns="45720" anchor="t"/>
          <a:lstStyle/>
          <a:p>
            <a:r>
              <a:rPr lang="en-GB" dirty="0">
                <a:solidFill>
                  <a:schemeClr val="accent1"/>
                </a:solidFill>
                <a:latin typeface="Montserrat SemiBold" panose="020B0604020202020204"/>
              </a:rPr>
              <a:t>Homework will be given out on Fridays and will be due in on Wednesdays to allow time for marking and feedback. </a:t>
            </a:r>
            <a:br>
              <a:rPr lang="en-GB" dirty="0">
                <a:solidFill>
                  <a:schemeClr val="accent1"/>
                </a:solidFill>
                <a:latin typeface="Montserrat SemiBold" panose="020B0604020202020204"/>
              </a:rPr>
            </a:br>
            <a:r>
              <a:rPr lang="en-GB" dirty="0">
                <a:solidFill>
                  <a:schemeClr val="accent1"/>
                </a:solidFill>
                <a:latin typeface="Montserrat SemiBold" panose="020B0604020202020204"/>
              </a:rPr>
              <a:t>Homework will include:</a:t>
            </a:r>
            <a:br>
              <a:rPr lang="en-GB" dirty="0">
                <a:solidFill>
                  <a:schemeClr val="accent1"/>
                </a:solidFill>
                <a:latin typeface="Montserrat SemiBold" panose="020B0604020202020204"/>
              </a:rPr>
            </a:br>
            <a:r>
              <a:rPr lang="en-GB" dirty="0">
                <a:solidFill>
                  <a:schemeClr val="accent1"/>
                </a:solidFill>
                <a:latin typeface="Montserrat SemiBold" panose="020B0604020202020204"/>
              </a:rPr>
              <a:t>Maths weekly </a:t>
            </a:r>
          </a:p>
          <a:p>
            <a:r>
              <a:rPr lang="en-GB" dirty="0">
                <a:solidFill>
                  <a:schemeClr val="accent1"/>
                </a:solidFill>
                <a:latin typeface="Montserrat SemiBold" panose="020B0604020202020204"/>
              </a:rPr>
              <a:t>SPaG weekly</a:t>
            </a:r>
          </a:p>
          <a:p>
            <a:r>
              <a:rPr lang="en-GB" dirty="0">
                <a:solidFill>
                  <a:schemeClr val="accent1"/>
                </a:solidFill>
                <a:latin typeface="Montserrat SemiBold" panose="020B0604020202020204"/>
              </a:rPr>
              <a:t>Spelling weekly </a:t>
            </a:r>
          </a:p>
          <a:p>
            <a:endParaRPr lang="en-GB" dirty="0">
              <a:solidFill>
                <a:schemeClr val="accent1"/>
              </a:solidFill>
              <a:latin typeface="Montserrat SemiBold" panose="020B0604020202020204"/>
            </a:endParaRPr>
          </a:p>
          <a:p>
            <a:r>
              <a:rPr lang="en-GB" dirty="0">
                <a:solidFill>
                  <a:schemeClr val="accent1"/>
                </a:solidFill>
                <a:latin typeface="Montserrat SemiBold" panose="020B0604020202020204"/>
              </a:rPr>
              <a:t>As part of their homework, pupils will be expected to read their ‘reading for learning’ book 5 x a week. </a:t>
            </a:r>
            <a:endParaRPr lang="en-GB" dirty="0">
              <a:solidFill>
                <a:schemeClr val="accent4"/>
              </a:solidFill>
              <a:latin typeface="Montserrat SemiBold" panose="020B0604020202020204"/>
            </a:endParaRPr>
          </a:p>
        </p:txBody>
      </p:sp>
    </p:spTree>
    <p:extLst>
      <p:ext uri="{BB962C8B-B14F-4D97-AF65-F5344CB8AC3E}">
        <p14:creationId xmlns:p14="http://schemas.microsoft.com/office/powerpoint/2010/main" val="2815535795"/>
      </p:ext>
    </p:extLst>
  </p:cSld>
  <p:clrMapOvr>
    <a:masterClrMapping/>
  </p:clrMapOvr>
</p:sld>
</file>

<file path=ppt/theme/theme1.xml><?xml version="1.0" encoding="utf-8"?>
<a:theme xmlns:a="http://schemas.openxmlformats.org/drawingml/2006/main" name="Preston Hedges Trust Slide 2">
  <a:themeElements>
    <a:clrScheme name="Custom 1">
      <a:dk1>
        <a:srgbClr val="000000"/>
      </a:dk1>
      <a:lt1>
        <a:srgbClr val="FFFFFF"/>
      </a:lt1>
      <a:dk2>
        <a:srgbClr val="000000"/>
      </a:dk2>
      <a:lt2>
        <a:srgbClr val="FFFFFF"/>
      </a:lt2>
      <a:accent1>
        <a:srgbClr val="0D4162"/>
      </a:accent1>
      <a:accent2>
        <a:srgbClr val="DDB54C"/>
      </a:accent2>
      <a:accent3>
        <a:srgbClr val="06344C"/>
      </a:accent3>
      <a:accent4>
        <a:srgbClr val="549484"/>
      </a:accent4>
      <a:accent5>
        <a:srgbClr val="FFFFFF"/>
      </a:accent5>
      <a:accent6>
        <a:srgbClr val="FFFFFF"/>
      </a:accent6>
      <a:hlink>
        <a:srgbClr val="549484"/>
      </a:hlink>
      <a:folHlink>
        <a:srgbClr val="0D416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ton Hedges Trust Slide 2" id="{C85D57FE-D200-47A5-B8BB-C7D92471DDC8}" vid="{AD7D663B-C609-4ED5-9248-A4D611058F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95F0D101D575D4B87129B8637C8DE20" ma:contentTypeVersion="17" ma:contentTypeDescription="Create a new document." ma:contentTypeScope="" ma:versionID="0cdb6f123f4b4260ae66aae6198fc7be">
  <xsd:schema xmlns:xsd="http://www.w3.org/2001/XMLSchema" xmlns:xs="http://www.w3.org/2001/XMLSchema" xmlns:p="http://schemas.microsoft.com/office/2006/metadata/properties" xmlns:ns2="9ea00ced-cd3a-49c3-8709-c889844eed3a" xmlns:ns3="b035f479-3a50-4b01-b6e4-ee8407ffb5a9" targetNamespace="http://schemas.microsoft.com/office/2006/metadata/properties" ma:root="true" ma:fieldsID="5029baff0deee6e2594cf6fbf0a55662" ns2:_="" ns3:_="">
    <xsd:import namespace="9ea00ced-cd3a-49c3-8709-c889844eed3a"/>
    <xsd:import namespace="b035f479-3a50-4b01-b6e4-ee8407ffb5a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a00ced-cd3a-49c3-8709-c889844eed3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3ef6a4c-db41-43e5-8280-f73f104aeeb6"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035f479-3a50-4b01-b6e4-ee8407ffb5a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3ec8095-952e-4f23-a2a8-42b6d263a61a}" ma:internalName="TaxCatchAll" ma:showField="CatchAllData" ma:web="b035f479-3a50-4b01-b6e4-ee8407ffb5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035f479-3a50-4b01-b6e4-ee8407ffb5a9" xsi:nil="true"/>
    <lcf76f155ced4ddcb4097134ff3c332f xmlns="9ea00ced-cd3a-49c3-8709-c889844eed3a">
      <Terms xmlns="http://schemas.microsoft.com/office/infopath/2007/PartnerControls"/>
    </lcf76f155ced4ddcb4097134ff3c332f>
    <SharedWithUsers xmlns="b035f479-3a50-4b01-b6e4-ee8407ffb5a9">
      <UserInfo>
        <DisplayName>Rachel Winstanley</DisplayName>
        <AccountId>32</AccountId>
        <AccountType/>
      </UserInfo>
      <UserInfo>
        <DisplayName>Alice  Biggs</DisplayName>
        <AccountId>57</AccountId>
        <AccountType/>
      </UserInfo>
      <UserInfo>
        <DisplayName>Emilia Reynolds</DisplayName>
        <AccountId>228</AccountId>
        <AccountType/>
      </UserInfo>
    </SharedWithUsers>
  </documentManagement>
</p:properties>
</file>

<file path=customXml/itemProps1.xml><?xml version="1.0" encoding="utf-8"?>
<ds:datastoreItem xmlns:ds="http://schemas.openxmlformats.org/officeDocument/2006/customXml" ds:itemID="{B3053F12-C763-4EEF-88E9-76F004E192C8}">
  <ds:schemaRefs>
    <ds:schemaRef ds:uri="http://schemas.microsoft.com/sharepoint/v3/contenttype/forms"/>
  </ds:schemaRefs>
</ds:datastoreItem>
</file>

<file path=customXml/itemProps2.xml><?xml version="1.0" encoding="utf-8"?>
<ds:datastoreItem xmlns:ds="http://schemas.openxmlformats.org/officeDocument/2006/customXml" ds:itemID="{5AD65FF2-E183-4926-A4CF-57E6BAE065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a00ced-cd3a-49c3-8709-c889844eed3a"/>
    <ds:schemaRef ds:uri="b035f479-3a50-4b01-b6e4-ee8407ffb5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BF3933-C3D7-4B97-B48F-B1CEA8120B1D}">
  <ds:schemaRefs>
    <ds:schemaRef ds:uri="http://schemas.microsoft.com/office/2006/metadata/properties"/>
    <ds:schemaRef ds:uri="http://schemas.microsoft.com/office/infopath/2007/PartnerControls"/>
    <ds:schemaRef ds:uri="b035f479-3a50-4b01-b6e4-ee8407ffb5a9"/>
    <ds:schemaRef ds:uri="9ea00ced-cd3a-49c3-8709-c889844eed3a"/>
  </ds:schemaRefs>
</ds:datastoreItem>
</file>

<file path=docProps/app.xml><?xml version="1.0" encoding="utf-8"?>
<Properties xmlns="http://schemas.openxmlformats.org/officeDocument/2006/extended-properties" xmlns:vt="http://schemas.openxmlformats.org/officeDocument/2006/docPropsVTypes">
  <TotalTime>738</TotalTime>
  <Words>1050</Words>
  <Application>Microsoft Office PowerPoint</Application>
  <PresentationFormat>Widescreen</PresentationFormat>
  <Paragraphs>133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High Tower Text</vt:lpstr>
      <vt:lpstr>Montserrat Medium</vt:lpstr>
      <vt:lpstr>Montserrat SemiBold</vt:lpstr>
      <vt:lpstr>Preston Hedges Trust Slide 2</vt:lpstr>
      <vt:lpstr>Welcome to Year 5  </vt:lpstr>
      <vt:lpstr>Timetable</vt:lpstr>
      <vt:lpstr>Maths and English</vt:lpstr>
      <vt:lpstr>Reading Books</vt:lpstr>
      <vt:lpstr>Spellings  </vt:lpstr>
      <vt:lpstr>Cursive Handwriting and presentation </vt:lpstr>
      <vt:lpstr>Curriculum</vt:lpstr>
      <vt:lpstr>PE</vt:lpstr>
      <vt:lpstr>Homework</vt:lpstr>
      <vt:lpstr>Expectations</vt:lpstr>
      <vt:lpstr>Exciting things to come</vt:lpstr>
      <vt:lpstr>Meetings to follow</vt:lpstr>
      <vt:lpstr>Any questions?</vt:lpstr>
    </vt:vector>
  </TitlesOfParts>
  <Company>EasiPC Services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dc:title>
  <dc:creator>Sarah Lang</dc:creator>
  <cp:lastModifiedBy>Marije Tilley</cp:lastModifiedBy>
  <cp:revision>119</cp:revision>
  <dcterms:created xsi:type="dcterms:W3CDTF">2022-09-07T07:35:51Z</dcterms:created>
  <dcterms:modified xsi:type="dcterms:W3CDTF">2023-09-21T13:49:10Z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0x010100A95F0D101D575D4B87129B8637C8DE20</vt:lpwstr>
  </property>
  <property fmtid="{D5CDD505-2E9C-101B-9397-08002B2CF9AE}" pid="3" name="MediaServiceImageTags">
    <vt:lpwstr/>
  </property>
</Properties>
</file>