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493681"/>
            <a:ext cx="10515600" cy="1099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2394409"/>
            <a:ext cx="10515600" cy="3695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571F3427-05DB-4C20-A8A7-286FE6204AF4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884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4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2309567"/>
            <a:ext cx="10515600" cy="386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666FE6FE-4338-48D2-92EE-AD4E8CD02C2F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716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7B67-A162-45CC-A040-69458188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60CE2-2839-492F-BD30-0396FD3D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F59E-6A0D-4BE0-8469-30BECC75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53FF-0DC6-4698-8328-749691EC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A055-EDE1-4E3C-A98A-4522296E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CEB3634-941B-4BF3-98B9-DC8C76554E9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GB"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E8EF5-B865-4102-BB4E-48D1436A5AD9}"/>
              </a:ext>
            </a:extLst>
          </p:cNvPr>
          <p:cNvGrpSpPr/>
          <p:nvPr/>
        </p:nvGrpSpPr>
        <p:grpSpPr>
          <a:xfrm>
            <a:off x="0" y="5584518"/>
            <a:ext cx="12209006" cy="1273482"/>
            <a:chOff x="-8502" y="5572062"/>
            <a:chExt cx="12209006" cy="12734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2F0F8-EB64-425D-9C9A-E6919F20192C}"/>
                </a:ext>
              </a:extLst>
            </p:cNvPr>
            <p:cNvSpPr/>
            <p:nvPr/>
          </p:nvSpPr>
          <p:spPr>
            <a:xfrm>
              <a:off x="-8502" y="5585870"/>
              <a:ext cx="12191998" cy="12596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81F030-9A49-4A7B-A763-941A0C7E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98370" y="5572062"/>
              <a:ext cx="1802134" cy="1273481"/>
            </a:xfrm>
            <a:prstGeom prst="rect">
              <a:avLst/>
            </a:prstGeom>
          </p:spPr>
        </p:pic>
        <p:sp>
          <p:nvSpPr>
            <p:cNvPr id="15" name="Google Shape;222;p11">
              <a:extLst>
                <a:ext uri="{FF2B5EF4-FFF2-40B4-BE49-F238E27FC236}">
                  <a16:creationId xmlns:a16="http://schemas.microsoft.com/office/drawing/2014/main" id="{30E829D0-347C-4778-9207-971693B4D0FE}"/>
                </a:ext>
              </a:extLst>
            </p:cNvPr>
            <p:cNvSpPr txBox="1"/>
            <p:nvPr/>
          </p:nvSpPr>
          <p:spPr>
            <a:xfrm>
              <a:off x="4844849" y="6406595"/>
              <a:ext cx="2502301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Proud to be part of</a:t>
              </a:r>
              <a:endParaRPr sz="18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" name="Google Shape;222;p11">
            <a:extLst>
              <a:ext uri="{FF2B5EF4-FFF2-40B4-BE49-F238E27FC236}">
                <a16:creationId xmlns:a16="http://schemas.microsoft.com/office/drawing/2014/main" id="{1880927C-7A5E-4D4E-9172-2AC9401435BA}"/>
              </a:ext>
            </a:extLst>
          </p:cNvPr>
          <p:cNvSpPr txBox="1"/>
          <p:nvPr/>
        </p:nvSpPr>
        <p:spPr>
          <a:xfrm>
            <a:off x="1224699" y="2907538"/>
            <a:ext cx="105155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sp>
        <p:nvSpPr>
          <p:cNvPr id="18" name="Google Shape;222;p11">
            <a:extLst>
              <a:ext uri="{FF2B5EF4-FFF2-40B4-BE49-F238E27FC236}">
                <a16:creationId xmlns:a16="http://schemas.microsoft.com/office/drawing/2014/main" id="{22785D84-F712-4E1D-A1D2-FA1381513E89}"/>
              </a:ext>
            </a:extLst>
          </p:cNvPr>
          <p:cNvSpPr txBox="1"/>
          <p:nvPr/>
        </p:nvSpPr>
        <p:spPr>
          <a:xfrm>
            <a:off x="1461155" y="986151"/>
            <a:ext cx="89457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BA1659-2CF9-4AD5-9100-D11C708A6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47" y="5645944"/>
            <a:ext cx="114614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50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Welcome to Year 4</a:t>
            </a:r>
            <a:r>
              <a:rPr lang="en-GB" dirty="0">
                <a:solidFill>
                  <a:schemeClr val="accent3"/>
                </a:solidFill>
                <a:highlight>
                  <a:srgbClr val="FFFF00"/>
                </a:highlight>
                <a:latin typeface="Montserrat Medium" pitchFamily="2" charset="0"/>
              </a:rPr>
              <a:t> </a:t>
            </a:r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28206" y="2705054"/>
            <a:ext cx="9144000" cy="1901779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Miss Cadge &amp; Mr Hazell </a:t>
            </a:r>
          </a:p>
          <a:p>
            <a:endParaRPr lang="en-GB" dirty="0">
              <a:solidFill>
                <a:schemeClr val="accent4"/>
              </a:solidFill>
            </a:endParaRPr>
          </a:p>
          <a:p>
            <a:r>
              <a:rPr lang="en-GB" dirty="0">
                <a:solidFill>
                  <a:schemeClr val="accent4"/>
                </a:solidFill>
              </a:rPr>
              <a:t>Miss Smith &amp; Ms Taki</a:t>
            </a:r>
          </a:p>
          <a:p>
            <a:endParaRPr lang="en-GB" dirty="0">
              <a:solidFill>
                <a:schemeClr val="accent4"/>
              </a:solidFill>
            </a:endParaRPr>
          </a:p>
          <a:p>
            <a:r>
              <a:rPr lang="en-GB" dirty="0">
                <a:solidFill>
                  <a:schemeClr val="accent4"/>
                </a:solidFill>
              </a:rPr>
              <a:t>PPA Cover: </a:t>
            </a:r>
          </a:p>
          <a:p>
            <a:r>
              <a:rPr lang="en-GB" dirty="0">
                <a:solidFill>
                  <a:schemeClr val="accent4"/>
                </a:solidFill>
              </a:rPr>
              <a:t>Mrs Willis (4S on Mondays All day)  </a:t>
            </a:r>
          </a:p>
          <a:p>
            <a:r>
              <a:rPr lang="en-GB" dirty="0">
                <a:solidFill>
                  <a:schemeClr val="accent4"/>
                </a:solidFill>
              </a:rPr>
              <a:t>Mrs Rodriguez (4C on Thursday PM)</a:t>
            </a:r>
          </a:p>
        </p:txBody>
      </p:sp>
    </p:spTree>
    <p:extLst>
      <p:ext uri="{BB962C8B-B14F-4D97-AF65-F5344CB8AC3E}">
        <p14:creationId xmlns:p14="http://schemas.microsoft.com/office/powerpoint/2010/main" val="355489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PE day is a Friday</a:t>
            </a:r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Indoors and Outdoor sessions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PE kit – refer to the website for the kit details. Children to come into school in their kit on their PE day.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No earrings or jewellery 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6664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9752"/>
            <a:ext cx="9144000" cy="3749511"/>
          </a:xfrm>
        </p:spPr>
        <p:txBody>
          <a:bodyPr/>
          <a:lstStyle/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Maths Homework:</a:t>
            </a:r>
          </a:p>
          <a:p>
            <a:endParaRPr lang="en-GB" sz="22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Maths homework will be given out every Friday and due in the following Wednesday</a:t>
            </a:r>
          </a:p>
          <a:p>
            <a:endParaRPr lang="en-GB" sz="2200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sz="22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English Homework:</a:t>
            </a:r>
          </a:p>
          <a:p>
            <a:endParaRPr lang="en-GB" sz="22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Spelling homework will be given out weekly on a Wednesday</a:t>
            </a:r>
          </a:p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SPaG homework will be given out on a Wednesday every 2 weeks</a:t>
            </a:r>
          </a:p>
          <a:p>
            <a:r>
              <a:rPr lang="en-GB" sz="2200" dirty="0">
                <a:solidFill>
                  <a:schemeClr val="accent4"/>
                </a:solidFill>
                <a:latin typeface="Montserrat SemiBold" panose="020B0604020202020204"/>
              </a:rPr>
              <a:t>Reading 5 x a week </a:t>
            </a:r>
          </a:p>
          <a:p>
            <a:endParaRPr lang="en-GB" sz="2300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1553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9752"/>
            <a:ext cx="9144000" cy="3749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Appropriate school uniform should be worn at all times (shirts tucked in, ties on, black school shoes)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Full Preston Hedge’s PE kit should be worn on a Friday (PH top, black/blue bottoms) – no earrings/jewellery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Homework should be handed in on designated day each week</a:t>
            </a:r>
          </a:p>
          <a:p>
            <a:pPr algn="l"/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100% engagement in all lessons – no opting out (3,2,1 eyes on me)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Opportunities to be rewarded values gems in the classroom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1401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Exciting things to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9739"/>
            <a:ext cx="9144000" cy="407087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Swimming lessons (dates tbc)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Trampolining lessons (dates tbc)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Clarinet lessons (dates tbc)</a:t>
            </a:r>
          </a:p>
          <a:p>
            <a:pPr algn="l"/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Sporting opportunities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Class assembly</a:t>
            </a: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464376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Meetings to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Parent Workshops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Maths- Tuesday 19</a:t>
            </a:r>
            <a:r>
              <a:rPr lang="en-GB" baseline="30000" dirty="0">
                <a:solidFill>
                  <a:schemeClr val="accent4"/>
                </a:solidFill>
                <a:latin typeface="Montserrat Medium" pitchFamily="2" charset="0"/>
              </a:rPr>
              <a:t>th</a:t>
            </a:r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 September (6pm)</a:t>
            </a:r>
          </a:p>
          <a:p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Reading – Tuesday 26</a:t>
            </a:r>
            <a:r>
              <a:rPr lang="en-GB" baseline="30000" dirty="0">
                <a:solidFill>
                  <a:schemeClr val="accent4"/>
                </a:solidFill>
                <a:latin typeface="Montserrat Medium" pitchFamily="2" charset="0"/>
              </a:rPr>
              <a:t>th</a:t>
            </a:r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 September (6pm)</a:t>
            </a:r>
          </a:p>
          <a:p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SPAG – Tuesday 3</a:t>
            </a:r>
            <a:r>
              <a:rPr lang="en-GB" baseline="30000" dirty="0">
                <a:solidFill>
                  <a:schemeClr val="accent4"/>
                </a:solidFill>
                <a:latin typeface="Montserrat Medium" pitchFamily="2" charset="0"/>
              </a:rPr>
              <a:t>rd</a:t>
            </a:r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 October (6pm)</a:t>
            </a:r>
          </a:p>
          <a:p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Medium" pitchFamily="2" charset="0"/>
              </a:rPr>
              <a:t>However, please do come and ask if you have any questions before a workshop or parents’ evening. </a:t>
            </a:r>
          </a:p>
        </p:txBody>
      </p:sp>
    </p:spTree>
    <p:extLst>
      <p:ext uri="{BB962C8B-B14F-4D97-AF65-F5344CB8AC3E}">
        <p14:creationId xmlns:p14="http://schemas.microsoft.com/office/powerpoint/2010/main" val="176218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43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Timetable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3157C5-2060-48F7-A74E-C82381A7360C}"/>
              </a:ext>
            </a:extLst>
          </p:cNvPr>
          <p:cNvSpPr txBox="1"/>
          <p:nvPr/>
        </p:nvSpPr>
        <p:spPr>
          <a:xfrm>
            <a:off x="1802296" y="1789043"/>
            <a:ext cx="83488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dirty="0">
                <a:highlight>
                  <a:srgbClr val="FFFF00"/>
                </a:highlight>
              </a:rPr>
              <a:t>Include: </a:t>
            </a:r>
          </a:p>
          <a:p>
            <a:r>
              <a:rPr lang="en-GB" dirty="0">
                <a:highlight>
                  <a:srgbClr val="FFFF00"/>
                </a:highlight>
              </a:rPr>
              <a:t>Start time: 8:45am</a:t>
            </a:r>
          </a:p>
          <a:p>
            <a:r>
              <a:rPr lang="en-GB" dirty="0">
                <a:highlight>
                  <a:srgbClr val="FFFF00"/>
                </a:highlight>
              </a:rPr>
              <a:t>School end: 3:15pm </a:t>
            </a:r>
          </a:p>
          <a:p>
            <a:r>
              <a:rPr lang="en-GB" dirty="0">
                <a:highlight>
                  <a:srgbClr val="FFFF00"/>
                </a:highlight>
              </a:rPr>
              <a:t>Learning starts straight away, therefore important to arrive on time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76348"/>
              </p:ext>
            </p:extLst>
          </p:nvPr>
        </p:nvGraphicFramePr>
        <p:xfrm>
          <a:off x="1304926" y="1319751"/>
          <a:ext cx="9667875" cy="3709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992">
                  <a:extLst>
                    <a:ext uri="{9D8B030D-6E8A-4147-A177-3AD203B41FA5}">
                      <a16:colId xmlns:a16="http://schemas.microsoft.com/office/drawing/2014/main" val="3637917447"/>
                    </a:ext>
                  </a:extLst>
                </a:gridCol>
                <a:gridCol w="1620554">
                  <a:extLst>
                    <a:ext uri="{9D8B030D-6E8A-4147-A177-3AD203B41FA5}">
                      <a16:colId xmlns:a16="http://schemas.microsoft.com/office/drawing/2014/main" val="1007831800"/>
                    </a:ext>
                  </a:extLst>
                </a:gridCol>
                <a:gridCol w="1621247">
                  <a:extLst>
                    <a:ext uri="{9D8B030D-6E8A-4147-A177-3AD203B41FA5}">
                      <a16:colId xmlns:a16="http://schemas.microsoft.com/office/drawing/2014/main" val="2692675503"/>
                    </a:ext>
                  </a:extLst>
                </a:gridCol>
                <a:gridCol w="1655211">
                  <a:extLst>
                    <a:ext uri="{9D8B030D-6E8A-4147-A177-3AD203B41FA5}">
                      <a16:colId xmlns:a16="http://schemas.microsoft.com/office/drawing/2014/main" val="1351928087"/>
                    </a:ext>
                  </a:extLst>
                </a:gridCol>
                <a:gridCol w="1633724">
                  <a:extLst>
                    <a:ext uri="{9D8B030D-6E8A-4147-A177-3AD203B41FA5}">
                      <a16:colId xmlns:a16="http://schemas.microsoft.com/office/drawing/2014/main" val="1713767403"/>
                    </a:ext>
                  </a:extLst>
                </a:gridCol>
                <a:gridCol w="1601147">
                  <a:extLst>
                    <a:ext uri="{9D8B030D-6E8A-4147-A177-3AD203B41FA5}">
                      <a16:colId xmlns:a16="http://schemas.microsoft.com/office/drawing/2014/main" val="3759349906"/>
                    </a:ext>
                  </a:extLst>
                </a:gridCol>
              </a:tblGrid>
              <a:tr h="408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Day 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Monday</a:t>
                      </a:r>
                      <a:endParaRPr lang="en-GB" sz="1200" kern="100" dirty="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Tuesday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Wednesday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Thursday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Friday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139310"/>
                  </a:ext>
                </a:extLst>
              </a:tr>
              <a:tr h="454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8.45 -9:05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Morning Learning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Times Tables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Morning Learning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SPaG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Morning Learning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Times Tables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Morning Learning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SPaG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Morning Learning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Times Tables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332258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9:05-10:10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Maths - Arithmetic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Maths - Strand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Maths - Strand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Maths - Bookwork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Maths - Reasoning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709036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10.30 – 10.45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Break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79176"/>
                  </a:ext>
                </a:extLst>
              </a:tr>
              <a:tr h="408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10.45 - 12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English - Comp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English - 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English - 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English - 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English - 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7247"/>
                  </a:ext>
                </a:extLst>
              </a:tr>
              <a:tr h="454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12 – 12.30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Music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Guided Reading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Handwriting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RE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Guided Reading Handwriting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Spellings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243315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12.30-1.30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Lunch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50552"/>
                  </a:ext>
                </a:extLst>
              </a:tr>
              <a:tr h="454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1.30 -3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Art/DT and Spanish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Science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History/Geography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1.30-2– RPSHE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2-3 – Computing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PE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515743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3-3.15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Class Reader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Class Reader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Class Reader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>
                          <a:effectLst/>
                        </a:rPr>
                        <a:t>Class Reader</a:t>
                      </a:r>
                      <a:endParaRPr lang="en-GB" sz="1200" kern="10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</a:rPr>
                        <a:t>Class Reader</a:t>
                      </a:r>
                      <a:endParaRPr lang="en-GB" sz="1200" kern="100" dirty="0">
                        <a:effectLst/>
                        <a:latin typeface="High Tower Text" panose="020405020505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82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02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Maths and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9752"/>
            <a:ext cx="9144000" cy="4265708"/>
          </a:xfrm>
        </p:spPr>
        <p:txBody>
          <a:bodyPr/>
          <a:lstStyle/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All groups within Year 4 are fluid – these could change at any point throughout the year.</a:t>
            </a:r>
          </a:p>
          <a:p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Maths: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Children are grouped for Maths.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Daily Maths 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Lessons include: Arithmetic, Methods and Reasoning 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 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English: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Children are grouped for comprehension lessons, but remain with their class teacher for Writing sessions.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Children will cover a range of genres and text types over the year both fiction and non-fiction</a:t>
            </a:r>
          </a:p>
          <a:p>
            <a:r>
              <a:rPr lang="en-GB" sz="1800" dirty="0">
                <a:solidFill>
                  <a:schemeClr val="accent4"/>
                </a:solidFill>
                <a:latin typeface="Montserrat SemiBold" panose="020B0604020202020204"/>
              </a:rPr>
              <a:t>Writing is meaningful – contexts and stimulus given </a:t>
            </a:r>
          </a:p>
          <a:p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252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Multiplication check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6146"/>
            <a:ext cx="9144000" cy="4265708"/>
          </a:xfrm>
        </p:spPr>
        <p:txBody>
          <a:bodyPr/>
          <a:lstStyle/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children will have a National Multiplication Check in June.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test will mirror what a ‘Soundcheck’ is like on TT Rockstars – 25 questions and 6 seconds to answer each one.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Regular practise for this test will be completed in school through use of iPads and TT </a:t>
            </a:r>
            <a:r>
              <a:rPr lang="en-GB" sz="1600" dirty="0" err="1">
                <a:solidFill>
                  <a:schemeClr val="accent4"/>
                </a:solidFill>
                <a:latin typeface="Montserrat SemiBold" panose="020B0604020202020204"/>
              </a:rPr>
              <a:t>Rockstars</a:t>
            </a:r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, but also paper based activities too. </a:t>
            </a: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Garage Mode is useful to practise before completing Soundchecks.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children will only be asked up to their 12 times tables so will need to learn their 1s-12s.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3228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000" b="1" dirty="0">
                <a:solidFill>
                  <a:schemeClr val="accent3"/>
                </a:solidFill>
                <a:latin typeface="Montserrat SemiBold" panose="020B0604020202020204"/>
              </a:rPr>
              <a:t>Multiplication check continued: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96146"/>
            <a:ext cx="9144000" cy="4265708"/>
          </a:xfrm>
        </p:spPr>
        <p:txBody>
          <a:bodyPr/>
          <a:lstStyle/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most common tables to come up in the test are the 6s, 7s, 8s, 9s and 12s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children need to recognise that 5x6 is the same as 6x5 which cuts down the number of facts they need to learn.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Please encourage your children to practise – even if they feel they have mastered them all. This does not always have to be on a device.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scores will be shared in your child’s summer report. </a:t>
            </a:r>
          </a:p>
        </p:txBody>
      </p:sp>
    </p:spTree>
    <p:extLst>
      <p:ext uri="{BB962C8B-B14F-4D97-AF65-F5344CB8AC3E}">
        <p14:creationId xmlns:p14="http://schemas.microsoft.com/office/powerpoint/2010/main" val="78748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Reading Books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620" y="1319752"/>
            <a:ext cx="106527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most important part of reading is to gain fluency and automaticity. 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Reading books are matched to fluency and are for practise not challenge, even those who are free reader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Children will read with an adult at least 1x a term with their school level reading book.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children will be able to access the library bus to borrow books for reading for pleasure.</a:t>
            </a:r>
          </a:p>
          <a:p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fontAlgn="base"/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The reading recognition has changed for this year. Children can receive a tick on their chart in their reading journals for each </a:t>
            </a: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day</a:t>
            </a:r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 that they have read their ‘reading for learning’ book at home. This will add up and eventually earn the children prizes from the vending machine when they get to a certain total. </a:t>
            </a:r>
          </a:p>
          <a:p>
            <a:pPr fontAlgn="base"/>
            <a:endParaRPr lang="en-GB" sz="1600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fontAlgn="base"/>
            <a:r>
              <a:rPr lang="en-GB" sz="1600" dirty="0">
                <a:solidFill>
                  <a:schemeClr val="accent4"/>
                </a:solidFill>
                <a:latin typeface="Montserrat SemiBold" panose="020B0604020202020204"/>
              </a:rPr>
              <a:t>KS2 are launching a reading challenge where children can select a ‘reading spine’ book for their year group and complete a quiz on that book to demonstrate their understanding in order to then be able to select a prize from the vending machine. </a:t>
            </a:r>
          </a:p>
          <a:p>
            <a:pPr fontAlgn="base"/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fontAlgn="base"/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4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Spellings </a:t>
            </a:r>
            <a:b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</a:br>
            <a:endParaRPr lang="en-GB" sz="18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11109"/>
            <a:ext cx="9204960" cy="3749511"/>
          </a:xfrm>
        </p:spPr>
        <p:txBody>
          <a:bodyPr/>
          <a:lstStyle/>
          <a:p>
            <a:pPr algn="l" fontAlgn="base"/>
            <a:r>
              <a:rPr lang="en-GB" dirty="0">
                <a:solidFill>
                  <a:srgbClr val="3F6F63"/>
                </a:solidFill>
                <a:latin typeface="Montserrat Medium" pitchFamily="2" charset="0"/>
              </a:rPr>
              <a:t>Spelling </a:t>
            </a:r>
          </a:p>
          <a:p>
            <a:pPr algn="l" fontAlgn="base"/>
            <a:endParaRPr lang="en-GB" dirty="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Spelling follows a 2 week cycle: </a:t>
            </a:r>
            <a:r>
              <a:rPr lang="en-US" sz="1800" dirty="0">
                <a:latin typeface="Montserrat Medium" pitchFamily="2" charset="0"/>
              </a:rPr>
              <a:t>​</a:t>
            </a:r>
          </a:p>
          <a:p>
            <a:pPr algn="l" fontAlgn="base"/>
            <a:endParaRPr lang="en-US" sz="1800" dirty="0"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Week 1 - introduce the investigation.</a:t>
            </a: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The children would also do a spelling test from the prior investigation.</a:t>
            </a:r>
          </a:p>
          <a:p>
            <a:pPr algn="l" fontAlgn="base"/>
            <a:endParaRPr lang="en-GB" sz="1800" dirty="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US" sz="1800" dirty="0">
                <a:latin typeface="Montserrat Medium" pitchFamily="2" charset="0"/>
              </a:rPr>
              <a:t>​</a:t>
            </a: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Week 2 - explore the words found in homework investigation and then set the ‘seen’ words for the test (which is a growing mix of unseen vs seen, until 100% unseen in Year 6)</a:t>
            </a:r>
          </a:p>
          <a:p>
            <a:pPr algn="l" fontAlgn="base"/>
            <a:endParaRPr lang="en-GB" sz="1800" dirty="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The aim is for the children to transfer their spelling knowledge into their writing in English lessons. </a:t>
            </a:r>
            <a:endParaRPr lang="en-US" sz="1800" dirty="0">
              <a:latin typeface="Montserrat Medium" pitchFamily="2" charset="0"/>
            </a:endParaRPr>
          </a:p>
          <a:p>
            <a:pPr algn="l" fontAlgn="base"/>
            <a:endParaRPr lang="en-GB" sz="1800" dirty="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 fontAlgn="base"/>
            <a:endParaRPr lang="en-GB" sz="1800" dirty="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 fontAlgn="base"/>
            <a:endParaRPr lang="en-GB" sz="1800" dirty="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 fontAlgn="base"/>
            <a:endParaRPr lang="en-GB" sz="1800" dirty="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 fontAlgn="base"/>
            <a:endParaRPr lang="en-GB" sz="1800" dirty="0">
              <a:solidFill>
                <a:srgbClr val="3F6F63"/>
              </a:solidFill>
              <a:highlight>
                <a:srgbClr val="FFFF00"/>
              </a:highlight>
              <a:latin typeface="Montserrat Medium" pitchFamily="2" charset="0"/>
            </a:endParaRPr>
          </a:p>
          <a:p>
            <a:pPr algn="l" fontAlgn="base"/>
            <a:endParaRPr lang="en-US" sz="1800" dirty="0">
              <a:solidFill>
                <a:srgbClr val="3F6F63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3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51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Cursive Handwriting and presentation</a:t>
            </a:r>
            <a:br>
              <a:rPr lang="en-GB" sz="1800" b="1" dirty="0">
                <a:solidFill>
                  <a:srgbClr val="06344C"/>
                </a:solidFill>
                <a:latin typeface="Montserrat SemiBold" panose="020B0604020202020204"/>
              </a:rPr>
            </a:br>
            <a:endParaRPr lang="en-GB" sz="44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660150"/>
            <a:ext cx="10058400" cy="3873608"/>
          </a:xfrm>
        </p:spPr>
        <p:txBody>
          <a:bodyPr/>
          <a:lstStyle/>
          <a:p>
            <a:pPr algn="l"/>
            <a:endParaRPr lang="en-GB" sz="1800" dirty="0">
              <a:solidFill>
                <a:schemeClr val="accent4">
                  <a:lumMod val="75000"/>
                </a:schemeClr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0A587-2D19-4CBD-B2F9-5F7662A23D0A}"/>
              </a:ext>
            </a:extLst>
          </p:cNvPr>
          <p:cNvSpPr txBox="1"/>
          <p:nvPr/>
        </p:nvSpPr>
        <p:spPr>
          <a:xfrm>
            <a:off x="1451113" y="1792756"/>
            <a:ext cx="928977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Cursive is a handwriting style where all letters have an entry stroke which means letters always start from the same place.</a:t>
            </a:r>
          </a:p>
          <a:p>
            <a:endParaRPr lang="en-GB" sz="1600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Letters are produced in a flowing movement, which helps the development of a physical memory of how each letter is written. </a:t>
            </a:r>
          </a:p>
          <a:p>
            <a:endParaRPr lang="en-GB" sz="1600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Letters all start in the same place and flow from left to right, which reduces the likelihood of reversal mix-ups such as b/d and p/q. </a:t>
            </a:r>
          </a:p>
          <a:p>
            <a:endParaRPr lang="en-GB" sz="1600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Because of the smooth flow, writing soon becomes quicker and easier. </a:t>
            </a:r>
          </a:p>
          <a:p>
            <a:endParaRPr lang="en-GB" sz="1600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There is no messy transition stage when children move from print to a joined style. If cursive writing is taught from the start, only one style is needed. </a:t>
            </a:r>
          </a:p>
          <a:p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r>
              <a:rPr lang="en-GB" sz="1600" dirty="0">
                <a:solidFill>
                  <a:schemeClr val="accent4"/>
                </a:solidFill>
                <a:latin typeface="Montserrat Medium" pitchFamily="2" charset="0"/>
              </a:rPr>
              <a:t>Presentation is important in all subjects – we want the children to be proud of the work.</a:t>
            </a:r>
          </a:p>
          <a:p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3827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3964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Our Curriculum topics this year: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1 – Metropolis</a:t>
            </a: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2 – Ancient Civilisations</a:t>
            </a: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3 – Fiesta in the South</a:t>
            </a: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4 – Ancient Egyptians</a:t>
            </a: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5 – Life on the Edge</a:t>
            </a: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Term 6 – Ancient Greeks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Our curriculum is engaging and accessible for all. We aim to allow the children to dive straight in and explore the topic in depth.</a:t>
            </a: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highlight>
                  <a:srgbClr val="FFFF00"/>
                </a:highlight>
                <a:latin typeface="Montserrat SemiBold" panose="020B0604020202020204"/>
              </a:rPr>
              <a:t>Talk about how our lessons link to our ethos, Fun, Creativity and achievement, therefore a mixture of approaches to lessons (not all written, very practical etc) </a:t>
            </a: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45686672"/>
      </p:ext>
    </p:extLst>
  </p:cSld>
  <p:clrMapOvr>
    <a:masterClrMapping/>
  </p:clrMapOvr>
</p:sld>
</file>

<file path=ppt/theme/theme1.xml><?xml version="1.0" encoding="utf-8"?>
<a:theme xmlns:a="http://schemas.openxmlformats.org/drawingml/2006/main" name="Preston Hedges Trust Slide 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4162"/>
      </a:accent1>
      <a:accent2>
        <a:srgbClr val="DDB54C"/>
      </a:accent2>
      <a:accent3>
        <a:srgbClr val="06344C"/>
      </a:accent3>
      <a:accent4>
        <a:srgbClr val="549484"/>
      </a:accent4>
      <a:accent5>
        <a:srgbClr val="FFFFFF"/>
      </a:accent5>
      <a:accent6>
        <a:srgbClr val="FFFFFF"/>
      </a:accent6>
      <a:hlink>
        <a:srgbClr val="549484"/>
      </a:hlink>
      <a:folHlink>
        <a:srgbClr val="0D41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ton Hedges Trust Slide 2" id="{C85D57FE-D200-47A5-B8BB-C7D92471DDC8}" vid="{AD7D663B-C609-4ED5-9248-A4D611058F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1191</Words>
  <Application>Microsoft Office PowerPoint</Application>
  <PresentationFormat>Widescreen</PresentationFormat>
  <Paragraphs>224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High Tower Text</vt:lpstr>
      <vt:lpstr>Montserrat Medium</vt:lpstr>
      <vt:lpstr>Montserrat SemiBold</vt:lpstr>
      <vt:lpstr>Times New Roman</vt:lpstr>
      <vt:lpstr>Preston Hedges Trust Slide 2</vt:lpstr>
      <vt:lpstr>Welcome to Year 4  </vt:lpstr>
      <vt:lpstr>Timetable</vt:lpstr>
      <vt:lpstr>Maths and English</vt:lpstr>
      <vt:lpstr>Multiplication check</vt:lpstr>
      <vt:lpstr>Multiplication check continued:</vt:lpstr>
      <vt:lpstr>Reading Books</vt:lpstr>
      <vt:lpstr>Spellings  </vt:lpstr>
      <vt:lpstr>Cursive Handwriting and presentation </vt:lpstr>
      <vt:lpstr>Curriculum</vt:lpstr>
      <vt:lpstr>PE</vt:lpstr>
      <vt:lpstr>Homework</vt:lpstr>
      <vt:lpstr>Expectations</vt:lpstr>
      <vt:lpstr>Exciting things to come</vt:lpstr>
      <vt:lpstr>Meetings to follow</vt:lpstr>
      <vt:lpstr>Any questions?</vt:lpstr>
    </vt:vector>
  </TitlesOfParts>
  <Company>EasiPC Services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</dc:title>
  <dc:creator>Sarah Lang</dc:creator>
  <cp:lastModifiedBy>Rachel Winstanley</cp:lastModifiedBy>
  <cp:revision>63</cp:revision>
  <dcterms:created xsi:type="dcterms:W3CDTF">2022-09-07T07:35:51Z</dcterms:created>
  <dcterms:modified xsi:type="dcterms:W3CDTF">2023-09-14T16:13:08Z</dcterms:modified>
</cp:coreProperties>
</file>