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831850" y="493681"/>
            <a:ext cx="10515600" cy="1099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accent3"/>
                </a:solidFill>
                <a:latin typeface="Montserrat SemiBold" panose="020B060402020202020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9" name="Google Shape;29;p18"/>
          <p:cNvSpPr txBox="1">
            <a:spLocks noGrp="1"/>
          </p:cNvSpPr>
          <p:nvPr>
            <p:ph type="body" idx="1"/>
          </p:nvPr>
        </p:nvSpPr>
        <p:spPr>
          <a:xfrm>
            <a:off x="831850" y="2394409"/>
            <a:ext cx="10515600" cy="3695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accent4">
                    <a:lumMod val="75000"/>
                  </a:schemeClr>
                </a:solidFill>
                <a:latin typeface="Montserrat SemiBold" panose="020B060402020202020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Google Shape;3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CEB3634-941B-4BF3-98B9-DC8C76554E9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GB"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Google Shape;223;p11">
            <a:extLst>
              <a:ext uri="{FF2B5EF4-FFF2-40B4-BE49-F238E27FC236}">
                <a16:creationId xmlns:a16="http://schemas.microsoft.com/office/drawing/2014/main" id="{571F3427-05DB-4C20-A8A7-286FE6204AF4}"/>
              </a:ext>
            </a:extLst>
          </p:cNvPr>
          <p:cNvCxnSpPr>
            <a:cxnSpLocks/>
          </p:cNvCxnSpPr>
          <p:nvPr/>
        </p:nvCxnSpPr>
        <p:spPr>
          <a:xfrm>
            <a:off x="1703044" y="1899042"/>
            <a:ext cx="9513596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18845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4400">
                <a:solidFill>
                  <a:schemeClr val="accent3"/>
                </a:solidFill>
                <a:latin typeface="Montserrat SemiBold" panose="020B060402020202020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838200" y="2309567"/>
            <a:ext cx="10515600" cy="3867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3200">
                <a:solidFill>
                  <a:schemeClr val="accent4">
                    <a:lumMod val="75000"/>
                  </a:schemeClr>
                </a:solidFill>
                <a:latin typeface="Montserrat SemiBold" panose="020B060402020202020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CEB3634-941B-4BF3-98B9-DC8C76554E9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GB"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Google Shape;223;p11">
            <a:extLst>
              <a:ext uri="{FF2B5EF4-FFF2-40B4-BE49-F238E27FC236}">
                <a16:creationId xmlns:a16="http://schemas.microsoft.com/office/drawing/2014/main" id="{666FE6FE-4338-48D2-92EE-AD4E8CD02C2F}"/>
              </a:ext>
            </a:extLst>
          </p:cNvPr>
          <p:cNvCxnSpPr>
            <a:cxnSpLocks/>
          </p:cNvCxnSpPr>
          <p:nvPr/>
        </p:nvCxnSpPr>
        <p:spPr>
          <a:xfrm>
            <a:off x="1703044" y="1899042"/>
            <a:ext cx="9513596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2716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47B67-A162-45CC-A040-694581885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60CE2-2839-492F-BD30-0396FD3DA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AF59E-6A0D-4BE0-8469-30BECC75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34-941B-4BF3-98B9-DC8C76554E9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B53FF-0DC6-4698-8328-749691EC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EA055-EDE1-4E3C-A98A-4522296E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4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CEB3634-941B-4BF3-98B9-DC8C76554E9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GB"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EE8EF5-B865-4102-BB4E-48D1436A5AD9}"/>
              </a:ext>
            </a:extLst>
          </p:cNvPr>
          <p:cNvGrpSpPr/>
          <p:nvPr/>
        </p:nvGrpSpPr>
        <p:grpSpPr>
          <a:xfrm>
            <a:off x="0" y="5584518"/>
            <a:ext cx="12209006" cy="1273482"/>
            <a:chOff x="-8502" y="5572062"/>
            <a:chExt cx="12209006" cy="127348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9B2F0F8-EB64-425D-9C9A-E6919F20192C}"/>
                </a:ext>
              </a:extLst>
            </p:cNvPr>
            <p:cNvSpPr/>
            <p:nvPr/>
          </p:nvSpPr>
          <p:spPr>
            <a:xfrm>
              <a:off x="-8502" y="5585870"/>
              <a:ext cx="12191998" cy="12596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8A81F030-9A49-4A7B-A763-941A0C7EC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98370" y="5572062"/>
              <a:ext cx="1802134" cy="1273481"/>
            </a:xfrm>
            <a:prstGeom prst="rect">
              <a:avLst/>
            </a:prstGeom>
          </p:spPr>
        </p:pic>
        <p:sp>
          <p:nvSpPr>
            <p:cNvPr id="15" name="Google Shape;222;p11">
              <a:extLst>
                <a:ext uri="{FF2B5EF4-FFF2-40B4-BE49-F238E27FC236}">
                  <a16:creationId xmlns:a16="http://schemas.microsoft.com/office/drawing/2014/main" id="{30E829D0-347C-4778-9207-971693B4D0FE}"/>
                </a:ext>
              </a:extLst>
            </p:cNvPr>
            <p:cNvSpPr txBox="1"/>
            <p:nvPr/>
          </p:nvSpPr>
          <p:spPr>
            <a:xfrm>
              <a:off x="4844849" y="6406595"/>
              <a:ext cx="2502301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dirty="0">
                  <a:solidFill>
                    <a:schemeClr val="accent3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Proud to be part of</a:t>
              </a:r>
              <a:endParaRPr sz="18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6" name="Google Shape;222;p11">
            <a:extLst>
              <a:ext uri="{FF2B5EF4-FFF2-40B4-BE49-F238E27FC236}">
                <a16:creationId xmlns:a16="http://schemas.microsoft.com/office/drawing/2014/main" id="{1880927C-7A5E-4D4E-9172-2AC9401435BA}"/>
              </a:ext>
            </a:extLst>
          </p:cNvPr>
          <p:cNvSpPr txBox="1"/>
          <p:nvPr/>
        </p:nvSpPr>
        <p:spPr>
          <a:xfrm>
            <a:off x="1224699" y="2907538"/>
            <a:ext cx="1051559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accent3"/>
              </a:solidFill>
              <a:latin typeface="Montserrat SemiBold" panose="020B0604020202020204" charset="0"/>
            </a:endParaRPr>
          </a:p>
        </p:txBody>
      </p:sp>
      <p:sp>
        <p:nvSpPr>
          <p:cNvPr id="18" name="Google Shape;222;p11">
            <a:extLst>
              <a:ext uri="{FF2B5EF4-FFF2-40B4-BE49-F238E27FC236}">
                <a16:creationId xmlns:a16="http://schemas.microsoft.com/office/drawing/2014/main" id="{22785D84-F712-4E1D-A1D2-FA1381513E89}"/>
              </a:ext>
            </a:extLst>
          </p:cNvPr>
          <p:cNvSpPr txBox="1"/>
          <p:nvPr/>
        </p:nvSpPr>
        <p:spPr>
          <a:xfrm>
            <a:off x="1461155" y="986151"/>
            <a:ext cx="8945717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accent3"/>
              </a:solidFill>
              <a:latin typeface="Montserrat SemiBold" panose="020B060402020202020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BA1659-2CF9-4AD5-9100-D11C708A66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647" y="5645944"/>
            <a:ext cx="114614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50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/>
                </a:solidFill>
                <a:latin typeface="Montserrat Medium" pitchFamily="2" charset="0"/>
              </a:rPr>
              <a:t>Welcome to Year 3 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Mrs Patel, Mr Robinson, Mrs </a:t>
            </a:r>
            <a:r>
              <a:rPr lang="en-GB" dirty="0" err="1">
                <a:solidFill>
                  <a:schemeClr val="accent3"/>
                </a:solidFill>
              </a:rPr>
              <a:t>Bromwell</a:t>
            </a:r>
            <a:r>
              <a:rPr lang="en-GB" dirty="0">
                <a:solidFill>
                  <a:schemeClr val="accent3"/>
                </a:solidFill>
              </a:rPr>
              <a:t>.</a:t>
            </a:r>
          </a:p>
          <a:p>
            <a:endParaRPr lang="en-GB" dirty="0">
              <a:solidFill>
                <a:schemeClr val="accent3"/>
              </a:solidFill>
              <a:highlight>
                <a:srgbClr val="FFFF00"/>
              </a:highlight>
            </a:endParaRPr>
          </a:p>
          <a:p>
            <a:r>
              <a:rPr lang="en-GB" dirty="0">
                <a:solidFill>
                  <a:schemeClr val="accent3"/>
                </a:solidFill>
              </a:rPr>
              <a:t>PPA staff: Mrs Charters (Tuesday pm) Mrs Andrews (Wednesday pm)</a:t>
            </a:r>
          </a:p>
        </p:txBody>
      </p:sp>
    </p:spTree>
    <p:extLst>
      <p:ext uri="{BB962C8B-B14F-4D97-AF65-F5344CB8AC3E}">
        <p14:creationId xmlns:p14="http://schemas.microsoft.com/office/powerpoint/2010/main" val="3554893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Expectations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Values – to promote the school values the children can earn gems which in turn means they work collectively towards a class reward</a:t>
            </a:r>
          </a:p>
          <a:p>
            <a:endParaRPr lang="en-GB" dirty="0">
              <a:solidFill>
                <a:schemeClr val="tx1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Behaviour </a:t>
            </a:r>
          </a:p>
          <a:p>
            <a:endParaRPr lang="en-GB" dirty="0">
              <a:solidFill>
                <a:schemeClr val="tx1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Uniform  </a:t>
            </a:r>
          </a:p>
          <a:p>
            <a:endParaRPr lang="en-GB" dirty="0">
              <a:solidFill>
                <a:schemeClr val="tx1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100% engagement  - consistent language 3,2,1 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61401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Exciting things to 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4070876"/>
          </a:xfrm>
        </p:spPr>
        <p:txBody>
          <a:bodyPr/>
          <a:lstStyle/>
          <a:p>
            <a:endParaRPr lang="en-GB" dirty="0">
              <a:solidFill>
                <a:schemeClr val="accent1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- Curriculum days</a:t>
            </a:r>
          </a:p>
          <a:p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- We will be booking in some trips and visitors based on our topics in the months to come.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Class Assembly – The children will create a class assembly as a year group and perform.</a:t>
            </a:r>
          </a:p>
          <a:p>
            <a:pPr marL="342900" indent="-342900">
              <a:buFontTx/>
              <a:buChar char="-"/>
            </a:pPr>
            <a:endParaRPr lang="en-GB" dirty="0">
              <a:solidFill>
                <a:schemeClr val="accent1"/>
              </a:solidFill>
              <a:latin typeface="Montserrat SemiBold" panose="020B0604020202020204"/>
            </a:endParaRPr>
          </a:p>
          <a:p>
            <a:r>
              <a:rPr lang="en-GB" sz="1800" dirty="0">
                <a:solidFill>
                  <a:schemeClr val="accent1"/>
                </a:solidFill>
                <a:latin typeface="Montserrat SemiBold" panose="020B0604020202020204"/>
              </a:rPr>
              <a:t>Parent Workshops</a:t>
            </a:r>
          </a:p>
          <a:p>
            <a:r>
              <a:rPr lang="en-GB" sz="1800" dirty="0">
                <a:solidFill>
                  <a:schemeClr val="accent1"/>
                </a:solidFill>
                <a:latin typeface="Montserrat SemiBold" panose="020B0604020202020204"/>
              </a:rPr>
              <a:t>Maths Workshop for Parents - Tuesday 19</a:t>
            </a:r>
            <a:r>
              <a:rPr lang="en-GB" sz="1800" baseline="30000" dirty="0">
                <a:solidFill>
                  <a:schemeClr val="accent1"/>
                </a:solidFill>
                <a:latin typeface="Montserrat SemiBold" panose="020B0604020202020204"/>
              </a:rPr>
              <a:t>th</a:t>
            </a:r>
            <a:r>
              <a:rPr lang="en-GB" sz="1800" dirty="0">
                <a:solidFill>
                  <a:schemeClr val="accent1"/>
                </a:solidFill>
                <a:latin typeface="Montserrat SemiBold" panose="020B0604020202020204"/>
              </a:rPr>
              <a:t> September</a:t>
            </a:r>
          </a:p>
          <a:p>
            <a:r>
              <a:rPr lang="en-GB" sz="1800" dirty="0">
                <a:solidFill>
                  <a:schemeClr val="accent1"/>
                </a:solidFill>
                <a:latin typeface="Montserrat SemiBold" panose="020B0604020202020204"/>
              </a:rPr>
              <a:t>Reading Workshop for Parents – Tuesday 26</a:t>
            </a:r>
            <a:r>
              <a:rPr lang="en-GB" sz="1800" baseline="30000" dirty="0">
                <a:solidFill>
                  <a:schemeClr val="accent1"/>
                </a:solidFill>
                <a:latin typeface="Montserrat SemiBold" panose="020B0604020202020204"/>
              </a:rPr>
              <a:t>th</a:t>
            </a:r>
            <a:r>
              <a:rPr lang="en-GB" sz="1800" dirty="0">
                <a:solidFill>
                  <a:schemeClr val="accent1"/>
                </a:solidFill>
                <a:latin typeface="Montserrat SemiBold" panose="020B0604020202020204"/>
              </a:rPr>
              <a:t> September</a:t>
            </a:r>
          </a:p>
          <a:p>
            <a:r>
              <a:rPr lang="en-GB" sz="1800" dirty="0">
                <a:solidFill>
                  <a:schemeClr val="accent1"/>
                </a:solidFill>
                <a:latin typeface="Montserrat SemiBold" panose="020B0604020202020204"/>
              </a:rPr>
              <a:t>SPAG Workshop for Parents – Tuesday 3</a:t>
            </a:r>
            <a:r>
              <a:rPr lang="en-GB" sz="1800" baseline="30000" dirty="0">
                <a:solidFill>
                  <a:schemeClr val="accent1"/>
                </a:solidFill>
                <a:latin typeface="Montserrat SemiBold" panose="020B0604020202020204"/>
              </a:rPr>
              <a:t>rd</a:t>
            </a:r>
            <a:r>
              <a:rPr lang="en-GB" sz="1800" dirty="0">
                <a:solidFill>
                  <a:schemeClr val="accent1"/>
                </a:solidFill>
                <a:latin typeface="Montserrat SemiBold" panose="020B0604020202020204"/>
              </a:rPr>
              <a:t> October</a:t>
            </a:r>
            <a:r>
              <a:rPr lang="en-GB" dirty="0">
                <a:solidFill>
                  <a:schemeClr val="accent1"/>
                </a:solidFill>
                <a:latin typeface="Montserrat SemiBold" panose="020B0604020202020204"/>
              </a:rPr>
              <a:t> </a:t>
            </a: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i="1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46437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/>
                </a:solidFill>
                <a:latin typeface="Montserrat Medium" pitchFamily="2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1438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Timetable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6FC11A-F244-44F9-8925-262AFCD03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698" y="1168703"/>
            <a:ext cx="10440603" cy="5070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1F0E18-FE6D-1F39-DEF3-E4C8E9B725FD}"/>
              </a:ext>
            </a:extLst>
          </p:cNvPr>
          <p:cNvSpPr txBox="1"/>
          <p:nvPr/>
        </p:nvSpPr>
        <p:spPr>
          <a:xfrm>
            <a:off x="8140824" y="596542"/>
            <a:ext cx="3515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timings can sometimes change.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8776F5-4324-7DDE-2219-134EDA7D3BF0}"/>
              </a:ext>
            </a:extLst>
          </p:cNvPr>
          <p:cNvSpPr txBox="1"/>
          <p:nvPr/>
        </p:nvSpPr>
        <p:spPr>
          <a:xfrm>
            <a:off x="417250" y="273377"/>
            <a:ext cx="3633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School start time: 8.45am</a:t>
            </a:r>
          </a:p>
          <a:p>
            <a:r>
              <a:rPr lang="en-GB" dirty="0"/>
              <a:t>Learning begins straight away.</a:t>
            </a:r>
          </a:p>
        </p:txBody>
      </p:sp>
    </p:spTree>
    <p:extLst>
      <p:ext uri="{BB962C8B-B14F-4D97-AF65-F5344CB8AC3E}">
        <p14:creationId xmlns:p14="http://schemas.microsoft.com/office/powerpoint/2010/main" val="202102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Maths and English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517" y="1251751"/>
            <a:ext cx="11505460" cy="419489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  </a:t>
            </a:r>
          </a:p>
          <a:p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English</a:t>
            </a:r>
            <a:r>
              <a:rPr lang="en-GB" sz="1800" dirty="0">
                <a:solidFill>
                  <a:schemeClr val="tx1"/>
                </a:solidFill>
                <a:latin typeface="Montserrat SemiBold" panose="020B0604020202020204"/>
              </a:rPr>
              <a:t> </a:t>
            </a:r>
          </a:p>
          <a:p>
            <a:r>
              <a:rPr lang="en-GB" sz="1800" dirty="0">
                <a:solidFill>
                  <a:schemeClr val="tx1"/>
                </a:solidFill>
                <a:latin typeface="Montserrat SemiBold" panose="020B0604020202020204"/>
              </a:rPr>
              <a:t>Daily lessons</a:t>
            </a:r>
          </a:p>
          <a:p>
            <a:r>
              <a:rPr lang="en-GB" sz="1800" dirty="0">
                <a:solidFill>
                  <a:schemeClr val="tx1"/>
                </a:solidFill>
                <a:latin typeface="Montserrat SemiBold" panose="020B0604020202020204"/>
              </a:rPr>
              <a:t>Fiction and Non-fiction genres</a:t>
            </a:r>
          </a:p>
          <a:p>
            <a:r>
              <a:rPr lang="en-GB" sz="1800" dirty="0">
                <a:solidFill>
                  <a:schemeClr val="tx1"/>
                </a:solidFill>
                <a:latin typeface="Montserrat SemiBold" panose="020B0604020202020204"/>
              </a:rPr>
              <a:t>Writing is meaningful</a:t>
            </a:r>
          </a:p>
          <a:p>
            <a:endParaRPr lang="en-GB" sz="1800" dirty="0">
              <a:solidFill>
                <a:schemeClr val="tx1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Maths </a:t>
            </a:r>
          </a:p>
          <a:p>
            <a:r>
              <a:rPr lang="en-GB" sz="1800" dirty="0">
                <a:solidFill>
                  <a:schemeClr val="tx1"/>
                </a:solidFill>
                <a:latin typeface="Montserrat SemiBold" panose="020B0604020202020204"/>
              </a:rPr>
              <a:t>Daily lessons</a:t>
            </a:r>
          </a:p>
          <a:p>
            <a:r>
              <a:rPr lang="en-GB" sz="1800" dirty="0">
                <a:solidFill>
                  <a:schemeClr val="tx1"/>
                </a:solidFill>
                <a:latin typeface="Montserrat SemiBold" panose="020B0604020202020204"/>
              </a:rPr>
              <a:t>Mental arithmetic</a:t>
            </a:r>
          </a:p>
          <a:p>
            <a:r>
              <a:rPr lang="en-GB" sz="1800" dirty="0">
                <a:solidFill>
                  <a:schemeClr val="tx1"/>
                </a:solidFill>
                <a:latin typeface="Montserrat SemiBold" panose="020B0604020202020204"/>
              </a:rPr>
              <a:t>Methods</a:t>
            </a:r>
          </a:p>
          <a:p>
            <a:r>
              <a:rPr lang="en-GB" sz="1800" dirty="0">
                <a:solidFill>
                  <a:schemeClr val="tx1"/>
                </a:solidFill>
                <a:latin typeface="Montserrat SemiBold" panose="020B0604020202020204"/>
              </a:rPr>
              <a:t>Reasoning </a:t>
            </a:r>
          </a:p>
          <a:p>
            <a:endParaRPr lang="en-GB" sz="1600" dirty="0">
              <a:solidFill>
                <a:schemeClr val="tx1"/>
              </a:solidFill>
              <a:latin typeface="Montserrat SemiBold" panose="020B0604020202020204"/>
            </a:endParaRPr>
          </a:p>
          <a:p>
            <a:r>
              <a:rPr lang="en-GB" sz="1600" dirty="0">
                <a:solidFill>
                  <a:schemeClr val="tx1"/>
                </a:solidFill>
                <a:latin typeface="Montserrat SemiBold" panose="020B0604020202020204"/>
              </a:rPr>
              <a:t>The children will be set for maths into two groups which we feel will benefit the children the most. They will also be split for comprehension once a week, however all writing lessons will remain in classes.</a:t>
            </a:r>
          </a:p>
          <a:p>
            <a:endParaRPr lang="en-GB" sz="1800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32529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Reading Books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80733F-95AD-4D86-A59C-89D411679B64}"/>
              </a:ext>
            </a:extLst>
          </p:cNvPr>
          <p:cNvSpPr txBox="1"/>
          <p:nvPr/>
        </p:nvSpPr>
        <p:spPr>
          <a:xfrm>
            <a:off x="516833" y="1319752"/>
            <a:ext cx="1053586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most important part of reading is to gain fluency and automaticity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KS2 – Children will read with an adult 1 x a term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Reading books are matched to fluency and are therefore for practise not challenge, even those who are a free reader 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Reading rewards system has changed this year to a </a:t>
            </a:r>
            <a:r>
              <a:rPr lang="en-GB" sz="1600" b="1" dirty="0"/>
              <a:t>‘Reading Recognition Scheme’</a:t>
            </a:r>
            <a:r>
              <a:rPr lang="en-GB" sz="1600" dirty="0"/>
              <a:t>. The children will have a sheet stuck in the front of their journal which should be ticked </a:t>
            </a:r>
            <a:r>
              <a:rPr lang="en-GB" sz="1600" b="1" dirty="0"/>
              <a:t>each day </a:t>
            </a:r>
            <a:r>
              <a:rPr lang="en-GB" sz="1600" dirty="0"/>
              <a:t>your child has read. We will not be collecting the number of pages or time read anymore. The children will be rewarded with a certificate at each milestone followed by a badge for </a:t>
            </a:r>
            <a:r>
              <a:rPr lang="en-GB" sz="1600" b="1" dirty="0"/>
              <a:t>200 days read and a visit to the vending machine for 250+ days read</a:t>
            </a:r>
            <a:r>
              <a:rPr lang="en-GB" sz="1600" dirty="0"/>
              <a:t>.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KS2 Reading Challenge – coming soon . This is where children can select can a book from the reading spine and after reading it, if they complete a review they can earn a visit to the vending machine.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Library bus – reading for pleasure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04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Spellings </a:t>
            </a:r>
            <a:b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</a:br>
            <a:endParaRPr lang="en-GB" sz="1800" b="1" dirty="0">
              <a:solidFill>
                <a:schemeClr val="accent3"/>
              </a:solidFill>
              <a:latin typeface="Montserrat SemiBold" panose="020B060402020202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204960" cy="3749511"/>
          </a:xfrm>
        </p:spPr>
        <p:txBody>
          <a:bodyPr/>
          <a:lstStyle/>
          <a:p>
            <a:pPr algn="l" fontAlgn="base"/>
            <a:r>
              <a:rPr lang="en-GB" dirty="0">
                <a:solidFill>
                  <a:schemeClr val="tx1"/>
                </a:solidFill>
                <a:latin typeface="Montserrat Medium" pitchFamily="2" charset="0"/>
              </a:rPr>
              <a:t>Spelling </a:t>
            </a:r>
          </a:p>
          <a:p>
            <a:pPr algn="l" fontAlgn="base"/>
            <a:endParaRPr lang="en-GB" dirty="0">
              <a:solidFill>
                <a:schemeClr val="tx1"/>
              </a:solidFill>
              <a:latin typeface="Montserrat Medium" pitchFamily="2" charset="0"/>
            </a:endParaRPr>
          </a:p>
          <a:p>
            <a:pPr algn="l" fontAlgn="base"/>
            <a:r>
              <a:rPr lang="en-GB" sz="1800" dirty="0">
                <a:solidFill>
                  <a:schemeClr val="tx1"/>
                </a:solidFill>
                <a:latin typeface="Montserrat Medium" pitchFamily="2" charset="0"/>
              </a:rPr>
              <a:t>In Year 3, the children will get a spelling investigation according to the spelling pattern we are looking at that week. The following week, the children will get 5 seen words to take home to practise. They will then be tested with 5 seen and 5 unseen words within the same pattern.  </a:t>
            </a:r>
          </a:p>
          <a:p>
            <a:pPr algn="l" fontAlgn="base"/>
            <a:endParaRPr lang="en-GB" sz="1800" dirty="0">
              <a:solidFill>
                <a:schemeClr val="tx1"/>
              </a:solidFill>
              <a:latin typeface="Montserrat Medium" pitchFamily="2" charset="0"/>
            </a:endParaRPr>
          </a:p>
          <a:p>
            <a:pPr algn="l" fontAlgn="base"/>
            <a:r>
              <a:rPr lang="en-GB" sz="1800" dirty="0">
                <a:solidFill>
                  <a:schemeClr val="tx1"/>
                </a:solidFill>
                <a:latin typeface="Montserrat Medium" pitchFamily="2" charset="0"/>
              </a:rPr>
              <a:t>The expectation at home is to learn the spellings and transfer their spelling knowledge into their writing.</a:t>
            </a:r>
            <a:endParaRPr lang="en-US" sz="1800" dirty="0">
              <a:solidFill>
                <a:schemeClr val="tx1"/>
              </a:solidFill>
              <a:latin typeface="Montserrat Medium" pitchFamily="2" charset="0"/>
            </a:endParaRPr>
          </a:p>
          <a:p>
            <a:pPr algn="l" fontAlgn="base"/>
            <a:endParaRPr lang="en-US" sz="1800" dirty="0">
              <a:solidFill>
                <a:srgbClr val="3F6F63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03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51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Cursive Handwriting and presentation</a:t>
            </a:r>
            <a:br>
              <a:rPr lang="en-GB" sz="1800" b="1" dirty="0">
                <a:solidFill>
                  <a:srgbClr val="06344C"/>
                </a:solidFill>
                <a:latin typeface="Montserrat SemiBold" panose="020B0604020202020204"/>
              </a:rPr>
            </a:br>
            <a:endParaRPr lang="en-GB" sz="4400" b="1" dirty="0">
              <a:solidFill>
                <a:schemeClr val="accent3"/>
              </a:solidFill>
              <a:latin typeface="Montserrat SemiBold" panose="020B060402020202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660150"/>
            <a:ext cx="10058400" cy="3873608"/>
          </a:xfrm>
        </p:spPr>
        <p:txBody>
          <a:bodyPr/>
          <a:lstStyle/>
          <a:p>
            <a:pPr algn="l"/>
            <a:endParaRPr lang="en-GB" sz="1800" dirty="0">
              <a:solidFill>
                <a:schemeClr val="accent4">
                  <a:lumMod val="75000"/>
                </a:schemeClr>
              </a:solidFill>
              <a:latin typeface="Montserrat Medium" pitchFamily="2" charset="0"/>
            </a:endParaRPr>
          </a:p>
          <a:p>
            <a:pPr algn="l"/>
            <a:endParaRPr lang="en-GB" dirty="0">
              <a:solidFill>
                <a:schemeClr val="accent4"/>
              </a:solidFill>
              <a:latin typeface="Montserrat Medium" pitchFamily="2" charset="0"/>
            </a:endParaRPr>
          </a:p>
          <a:p>
            <a:pPr algn="l"/>
            <a:endParaRPr lang="en-GB" dirty="0">
              <a:solidFill>
                <a:schemeClr val="accent4"/>
              </a:solidFill>
              <a:latin typeface="Montserrat Medium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E0A587-2D19-4CBD-B2F9-5F7662A23D0A}"/>
              </a:ext>
            </a:extLst>
          </p:cNvPr>
          <p:cNvSpPr txBox="1"/>
          <p:nvPr/>
        </p:nvSpPr>
        <p:spPr>
          <a:xfrm>
            <a:off x="1219200" y="2213113"/>
            <a:ext cx="9289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Year 3, the children will continue to be writing with a cursive style.</a:t>
            </a:r>
          </a:p>
          <a:p>
            <a:endParaRPr lang="en-GB" dirty="0"/>
          </a:p>
          <a:p>
            <a:r>
              <a:rPr lang="en-GB" dirty="0"/>
              <a:t> It is important that they start their letters in the correct place and that the orientation and sizing is consistent.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Presentation is important in all subjects – we want the children to have a sense of pride in their work and we know they worked hard on this in Year 2.</a:t>
            </a:r>
          </a:p>
        </p:txBody>
      </p:sp>
    </p:spTree>
    <p:extLst>
      <p:ext uri="{BB962C8B-B14F-4D97-AF65-F5344CB8AC3E}">
        <p14:creationId xmlns:p14="http://schemas.microsoft.com/office/powerpoint/2010/main" val="413827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4404" y="-339182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/>
          <a:lstStyle/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303B10-4B03-8A6E-E43D-A15BDDC3A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620" y="593889"/>
            <a:ext cx="10372079" cy="40817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A86D5E6-336C-2F30-E862-192429DED494}"/>
              </a:ext>
            </a:extLst>
          </p:cNvPr>
          <p:cNvSpPr txBox="1"/>
          <p:nvPr/>
        </p:nvSpPr>
        <p:spPr>
          <a:xfrm>
            <a:off x="1924973" y="4633047"/>
            <a:ext cx="78833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Montserrat SemiBold" panose="020B0604020202020204"/>
              </a:rPr>
              <a:t>Our lessons link to our ethos, Fun, Creativity and achievement, therefore a mixture of approaches will be taken for each lesson. They will not all be written lessons and will include a very practical approach so that the children are able to experience different aspects of our curriculum.</a:t>
            </a:r>
          </a:p>
        </p:txBody>
      </p:sp>
    </p:spTree>
    <p:extLst>
      <p:ext uri="{BB962C8B-B14F-4D97-AF65-F5344CB8AC3E}">
        <p14:creationId xmlns:p14="http://schemas.microsoft.com/office/powerpoint/2010/main" val="384568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PE day is a Thursday</a:t>
            </a:r>
          </a:p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Indoors and Outdoor sessions</a:t>
            </a:r>
          </a:p>
          <a:p>
            <a:endParaRPr lang="en-GB" dirty="0">
              <a:solidFill>
                <a:srgbClr val="002060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PE kit – refer to the website for the kit details. Children to come into school in their kit on their PE day.</a:t>
            </a:r>
          </a:p>
          <a:p>
            <a:endParaRPr lang="en-GB" dirty="0">
              <a:solidFill>
                <a:srgbClr val="002060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No earrings or jewellery 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96664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Homework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Homework will be given out every Friday. This will consist of a spelling investigation and Maths one week, followed by 5 seen spellings and SPAG the week after.</a:t>
            </a:r>
          </a:p>
          <a:p>
            <a:endParaRPr lang="en-GB" dirty="0">
              <a:solidFill>
                <a:schemeClr val="tx1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r>
              <a:rPr lang="en-GB" dirty="0">
                <a:solidFill>
                  <a:schemeClr val="tx1"/>
                </a:solidFill>
                <a:latin typeface="Montserrat SemiBold" panose="020B0604020202020204"/>
              </a:rPr>
              <a:t>Reading homework expectation is 5 x week, additional to the above.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15535795"/>
      </p:ext>
    </p:extLst>
  </p:cSld>
  <p:clrMapOvr>
    <a:masterClrMapping/>
  </p:clrMapOvr>
</p:sld>
</file>

<file path=ppt/theme/theme1.xml><?xml version="1.0" encoding="utf-8"?>
<a:theme xmlns:a="http://schemas.openxmlformats.org/drawingml/2006/main" name="Preston Hedges Trust Slide 2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D4162"/>
      </a:accent1>
      <a:accent2>
        <a:srgbClr val="DDB54C"/>
      </a:accent2>
      <a:accent3>
        <a:srgbClr val="06344C"/>
      </a:accent3>
      <a:accent4>
        <a:srgbClr val="549484"/>
      </a:accent4>
      <a:accent5>
        <a:srgbClr val="FFFFFF"/>
      </a:accent5>
      <a:accent6>
        <a:srgbClr val="FFFFFF"/>
      </a:accent6>
      <a:hlink>
        <a:srgbClr val="549484"/>
      </a:hlink>
      <a:folHlink>
        <a:srgbClr val="0D416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ton Hedges Trust Slide 2" id="{C85D57FE-D200-47A5-B8BB-C7D92471DDC8}" vid="{AD7D663B-C609-4ED5-9248-A4D611058F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680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Montserrat Medium</vt:lpstr>
      <vt:lpstr>Montserrat SemiBold</vt:lpstr>
      <vt:lpstr>Preston Hedges Trust Slide 2</vt:lpstr>
      <vt:lpstr>Welcome to Year 3  </vt:lpstr>
      <vt:lpstr>Timetable</vt:lpstr>
      <vt:lpstr>Maths and English</vt:lpstr>
      <vt:lpstr>Reading Books</vt:lpstr>
      <vt:lpstr>Spellings  </vt:lpstr>
      <vt:lpstr>Cursive Handwriting and presentation </vt:lpstr>
      <vt:lpstr>Curriculum</vt:lpstr>
      <vt:lpstr>PE</vt:lpstr>
      <vt:lpstr>Homework</vt:lpstr>
      <vt:lpstr>Expectations</vt:lpstr>
      <vt:lpstr>Exciting things to come</vt:lpstr>
      <vt:lpstr>Any questions?</vt:lpstr>
    </vt:vector>
  </TitlesOfParts>
  <Company>EasiPC Services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</dc:title>
  <dc:creator>Sarah Lang</dc:creator>
  <cp:lastModifiedBy>Rachel Winstanley</cp:lastModifiedBy>
  <cp:revision>53</cp:revision>
  <dcterms:created xsi:type="dcterms:W3CDTF">2022-09-07T07:35:51Z</dcterms:created>
  <dcterms:modified xsi:type="dcterms:W3CDTF">2023-09-14T07:41:45Z</dcterms:modified>
</cp:coreProperties>
</file>