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7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56" autoAdjust="0"/>
    <p:restoredTop sz="94660"/>
  </p:normalViewPr>
  <p:slideViewPr>
    <p:cSldViewPr snapToGrid="0">
      <p:cViewPr varScale="1">
        <p:scale>
          <a:sx n="72" d="100"/>
          <a:sy n="72" d="100"/>
        </p:scale>
        <p:origin x="8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"/>
          <p:cNvSpPr txBox="1">
            <a:spLocks noGrp="1"/>
          </p:cNvSpPr>
          <p:nvPr>
            <p:ph type="title"/>
          </p:nvPr>
        </p:nvSpPr>
        <p:spPr>
          <a:xfrm>
            <a:off x="831850" y="493681"/>
            <a:ext cx="10515600" cy="1099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solidFill>
                  <a:schemeClr val="accent3"/>
                </a:solidFill>
                <a:latin typeface="Montserrat SemiBold" panose="020B060402020202020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9" name="Google Shape;29;p18"/>
          <p:cNvSpPr txBox="1">
            <a:spLocks noGrp="1"/>
          </p:cNvSpPr>
          <p:nvPr>
            <p:ph type="body" idx="1"/>
          </p:nvPr>
        </p:nvSpPr>
        <p:spPr>
          <a:xfrm>
            <a:off x="831850" y="2394409"/>
            <a:ext cx="10515600" cy="3695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chemeClr val="accent4">
                    <a:lumMod val="75000"/>
                  </a:schemeClr>
                </a:solidFill>
                <a:latin typeface="Montserrat SemiBold" panose="020B0604020202020204" charset="0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Google Shape;30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BCEB3634-941B-4BF3-98B9-DC8C76554E92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31" name="Google Shape;31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GB"/>
          </a:p>
        </p:txBody>
      </p:sp>
      <p:sp>
        <p:nvSpPr>
          <p:cNvPr id="32" name="Google Shape;32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36751CB8-BA8D-42FF-AC92-41F3F1687A14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Google Shape;223;p11">
            <a:extLst>
              <a:ext uri="{FF2B5EF4-FFF2-40B4-BE49-F238E27FC236}">
                <a16:creationId xmlns:a16="http://schemas.microsoft.com/office/drawing/2014/main" id="{571F3427-05DB-4C20-A8A7-286FE6204AF4}"/>
              </a:ext>
            </a:extLst>
          </p:cNvPr>
          <p:cNvCxnSpPr>
            <a:cxnSpLocks/>
          </p:cNvCxnSpPr>
          <p:nvPr/>
        </p:nvCxnSpPr>
        <p:spPr>
          <a:xfrm>
            <a:off x="1703044" y="1899042"/>
            <a:ext cx="9513596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18845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4400">
                <a:solidFill>
                  <a:schemeClr val="accent3"/>
                </a:solidFill>
                <a:latin typeface="Montserrat SemiBold" panose="020B060402020202020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3" name="Google Shape;23;p17"/>
          <p:cNvSpPr txBox="1">
            <a:spLocks noGrp="1"/>
          </p:cNvSpPr>
          <p:nvPr>
            <p:ph type="body" idx="1"/>
          </p:nvPr>
        </p:nvSpPr>
        <p:spPr>
          <a:xfrm>
            <a:off x="838200" y="2309567"/>
            <a:ext cx="10515600" cy="3867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3200">
                <a:solidFill>
                  <a:schemeClr val="accent4">
                    <a:lumMod val="75000"/>
                  </a:schemeClr>
                </a:solidFill>
                <a:latin typeface="Montserrat SemiBold" panose="020B0604020202020204" charset="0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Google Shape;24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BCEB3634-941B-4BF3-98B9-DC8C76554E92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25" name="Google Shape;25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GB"/>
          </a:p>
        </p:txBody>
      </p:sp>
      <p:sp>
        <p:nvSpPr>
          <p:cNvPr id="26" name="Google Shape;26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36751CB8-BA8D-42FF-AC92-41F3F1687A14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Google Shape;223;p11">
            <a:extLst>
              <a:ext uri="{FF2B5EF4-FFF2-40B4-BE49-F238E27FC236}">
                <a16:creationId xmlns:a16="http://schemas.microsoft.com/office/drawing/2014/main" id="{666FE6FE-4338-48D2-92EE-AD4E8CD02C2F}"/>
              </a:ext>
            </a:extLst>
          </p:cNvPr>
          <p:cNvCxnSpPr>
            <a:cxnSpLocks/>
          </p:cNvCxnSpPr>
          <p:nvPr/>
        </p:nvCxnSpPr>
        <p:spPr>
          <a:xfrm>
            <a:off x="1703044" y="1899042"/>
            <a:ext cx="9513596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27168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47B67-A162-45CC-A040-694581885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360CE2-2839-492F-BD30-0396FD3DA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AF59E-6A0D-4BE0-8469-30BECC756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3634-941B-4BF3-98B9-DC8C76554E92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B53FF-0DC6-4698-8328-749691EC0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EA055-EDE1-4E3C-A98A-4522296E4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1CB8-BA8D-42FF-AC92-41F3F1687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84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BCEB3634-941B-4BF3-98B9-DC8C76554E92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13" name="Google Shape;1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GB"/>
          </a:p>
        </p:txBody>
      </p:sp>
      <p:sp>
        <p:nvSpPr>
          <p:cNvPr id="14" name="Google Shape;1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36751CB8-BA8D-42FF-AC92-41F3F1687A14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FEE8EF5-B865-4102-BB4E-48D1436A5AD9}"/>
              </a:ext>
            </a:extLst>
          </p:cNvPr>
          <p:cNvGrpSpPr/>
          <p:nvPr/>
        </p:nvGrpSpPr>
        <p:grpSpPr>
          <a:xfrm>
            <a:off x="0" y="5584518"/>
            <a:ext cx="12209006" cy="1273482"/>
            <a:chOff x="-8502" y="5572062"/>
            <a:chExt cx="12209006" cy="127348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9B2F0F8-EB64-425D-9C9A-E6919F20192C}"/>
                </a:ext>
              </a:extLst>
            </p:cNvPr>
            <p:cNvSpPr/>
            <p:nvPr/>
          </p:nvSpPr>
          <p:spPr>
            <a:xfrm>
              <a:off x="-8502" y="5585870"/>
              <a:ext cx="12191998" cy="125967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Picture 8" descr="A picture containing logo&#10;&#10;Description automatically generated">
              <a:extLst>
                <a:ext uri="{FF2B5EF4-FFF2-40B4-BE49-F238E27FC236}">
                  <a16:creationId xmlns:a16="http://schemas.microsoft.com/office/drawing/2014/main" id="{8A81F030-9A49-4A7B-A763-941A0C7EC96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398370" y="5572062"/>
              <a:ext cx="1802134" cy="1273481"/>
            </a:xfrm>
            <a:prstGeom prst="rect">
              <a:avLst/>
            </a:prstGeom>
          </p:spPr>
        </p:pic>
        <p:sp>
          <p:nvSpPr>
            <p:cNvPr id="15" name="Google Shape;222;p11">
              <a:extLst>
                <a:ext uri="{FF2B5EF4-FFF2-40B4-BE49-F238E27FC236}">
                  <a16:creationId xmlns:a16="http://schemas.microsoft.com/office/drawing/2014/main" id="{30E829D0-347C-4778-9207-971693B4D0FE}"/>
                </a:ext>
              </a:extLst>
            </p:cNvPr>
            <p:cNvSpPr txBox="1"/>
            <p:nvPr/>
          </p:nvSpPr>
          <p:spPr>
            <a:xfrm>
              <a:off x="4844849" y="6406595"/>
              <a:ext cx="2502301" cy="3692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dirty="0">
                  <a:solidFill>
                    <a:schemeClr val="accent3"/>
                  </a:solidFill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Proud to be part of</a:t>
              </a:r>
              <a:endParaRPr sz="1800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16" name="Google Shape;222;p11">
            <a:extLst>
              <a:ext uri="{FF2B5EF4-FFF2-40B4-BE49-F238E27FC236}">
                <a16:creationId xmlns:a16="http://schemas.microsoft.com/office/drawing/2014/main" id="{1880927C-7A5E-4D4E-9172-2AC9401435BA}"/>
              </a:ext>
            </a:extLst>
          </p:cNvPr>
          <p:cNvSpPr txBox="1"/>
          <p:nvPr/>
        </p:nvSpPr>
        <p:spPr>
          <a:xfrm>
            <a:off x="1224699" y="2907538"/>
            <a:ext cx="10515599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accent3"/>
              </a:solidFill>
              <a:latin typeface="Montserrat SemiBold" panose="020B0604020202020204" charset="0"/>
            </a:endParaRPr>
          </a:p>
        </p:txBody>
      </p:sp>
      <p:sp>
        <p:nvSpPr>
          <p:cNvPr id="18" name="Google Shape;222;p11">
            <a:extLst>
              <a:ext uri="{FF2B5EF4-FFF2-40B4-BE49-F238E27FC236}">
                <a16:creationId xmlns:a16="http://schemas.microsoft.com/office/drawing/2014/main" id="{22785D84-F712-4E1D-A1D2-FA1381513E89}"/>
              </a:ext>
            </a:extLst>
          </p:cNvPr>
          <p:cNvSpPr txBox="1"/>
          <p:nvPr/>
        </p:nvSpPr>
        <p:spPr>
          <a:xfrm>
            <a:off x="1461155" y="986151"/>
            <a:ext cx="8945717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accent3"/>
              </a:solidFill>
              <a:latin typeface="Montserrat SemiBold" panose="020B060402020202020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0BA1659-2CF9-4AD5-9100-D11C708A66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9647" y="5645944"/>
            <a:ext cx="1146147" cy="11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509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3"/>
                </a:solidFill>
                <a:latin typeface="Montserrat Medium" pitchFamily="2" charset="0"/>
              </a:rPr>
              <a:t>Welcome to Year 2  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3"/>
                </a:solidFill>
              </a:rPr>
              <a:t>Miss Phillips, Mrs Charters, Miss Woods</a:t>
            </a:r>
          </a:p>
          <a:p>
            <a:r>
              <a:rPr lang="en-GB" dirty="0">
                <a:solidFill>
                  <a:schemeClr val="accent3"/>
                </a:solidFill>
              </a:rPr>
              <a:t>Miss Hipwell, Mrs Andrews, Mrs </a:t>
            </a:r>
            <a:r>
              <a:rPr lang="en-GB" dirty="0" err="1">
                <a:solidFill>
                  <a:schemeClr val="accent3"/>
                </a:solidFill>
              </a:rPr>
              <a:t>Clowery</a:t>
            </a:r>
            <a:endParaRPr lang="en-GB" dirty="0">
              <a:solidFill>
                <a:schemeClr val="accent3"/>
              </a:solidFill>
            </a:endParaRPr>
          </a:p>
          <a:p>
            <a:endParaRPr lang="en-GB" dirty="0">
              <a:solidFill>
                <a:schemeClr val="accent3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554893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Expectations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1295" y="1508289"/>
            <a:ext cx="10174940" cy="3749511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Our school values – </a:t>
            </a:r>
          </a:p>
          <a:p>
            <a:pPr algn="l"/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Self-Discipline, Respect, Caring, Resilience, Co-operation, Aspiration</a:t>
            </a:r>
          </a:p>
          <a:p>
            <a:pPr algn="l"/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3,2,1 Eyes on me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Uniform</a:t>
            </a:r>
          </a:p>
          <a:p>
            <a:pPr algn="l"/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100% opting in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pPr algn="l"/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614017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Exciting things to come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08289"/>
            <a:ext cx="9144000" cy="4070876"/>
          </a:xfrm>
        </p:spPr>
        <p:txBody>
          <a:bodyPr/>
          <a:lstStyle/>
          <a:p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Celebration Day – Friday 20</a:t>
            </a:r>
            <a:r>
              <a:rPr lang="en-GB" baseline="30000" dirty="0">
                <a:solidFill>
                  <a:schemeClr val="accent4"/>
                </a:solidFill>
                <a:latin typeface="Montserrat SemiBold" panose="020B0604020202020204"/>
              </a:rPr>
              <a:t>th</a:t>
            </a:r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 October</a:t>
            </a: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Class Assembly – date tbc</a:t>
            </a: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External Visitors </a:t>
            </a: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RE trip</a:t>
            </a: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dirty="0">
                <a:solidFill>
                  <a:schemeClr val="accent4"/>
                </a:solidFill>
                <a:latin typeface="Montserrat SemiBold" panose="020B0604020202020204"/>
              </a:rPr>
              <a:t>Class trip</a:t>
            </a:r>
          </a:p>
        </p:txBody>
      </p:sp>
    </p:spTree>
    <p:extLst>
      <p:ext uri="{BB962C8B-B14F-4D97-AF65-F5344CB8AC3E}">
        <p14:creationId xmlns:p14="http://schemas.microsoft.com/office/powerpoint/2010/main" val="1464376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Meetings to follow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08289"/>
            <a:ext cx="9144000" cy="3749511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  <a:latin typeface="Montserrat SemiBold" panose="020B0604020202020204"/>
              </a:rPr>
              <a:t>Parent Workshops</a:t>
            </a:r>
          </a:p>
          <a:p>
            <a:r>
              <a:rPr lang="en-GB" dirty="0">
                <a:solidFill>
                  <a:srgbClr val="002060"/>
                </a:solidFill>
                <a:latin typeface="Montserrat Medium" pitchFamily="2" charset="0"/>
              </a:rPr>
              <a:t>Maths- 19</a:t>
            </a:r>
            <a:r>
              <a:rPr lang="en-GB" baseline="30000" dirty="0">
                <a:solidFill>
                  <a:srgbClr val="002060"/>
                </a:solidFill>
                <a:latin typeface="Montserrat Medium" pitchFamily="2" charset="0"/>
              </a:rPr>
              <a:t>th</a:t>
            </a:r>
            <a:r>
              <a:rPr lang="en-GB" dirty="0">
                <a:solidFill>
                  <a:srgbClr val="002060"/>
                </a:solidFill>
                <a:latin typeface="Montserrat Medium" pitchFamily="2" charset="0"/>
              </a:rPr>
              <a:t> September</a:t>
            </a:r>
          </a:p>
          <a:p>
            <a:r>
              <a:rPr lang="en-GB" dirty="0">
                <a:solidFill>
                  <a:srgbClr val="002060"/>
                </a:solidFill>
                <a:latin typeface="Montserrat Medium" pitchFamily="2" charset="0"/>
              </a:rPr>
              <a:t>Reading – 26</a:t>
            </a:r>
            <a:r>
              <a:rPr lang="en-GB" baseline="30000" dirty="0">
                <a:solidFill>
                  <a:srgbClr val="002060"/>
                </a:solidFill>
                <a:latin typeface="Montserrat Medium" pitchFamily="2" charset="0"/>
              </a:rPr>
              <a:t>th</a:t>
            </a:r>
            <a:r>
              <a:rPr lang="en-GB" dirty="0">
                <a:solidFill>
                  <a:srgbClr val="002060"/>
                </a:solidFill>
                <a:latin typeface="Montserrat Medium" pitchFamily="2" charset="0"/>
              </a:rPr>
              <a:t> September</a:t>
            </a:r>
          </a:p>
          <a:p>
            <a:r>
              <a:rPr lang="en-GB" dirty="0">
                <a:solidFill>
                  <a:srgbClr val="002060"/>
                </a:solidFill>
                <a:latin typeface="Montserrat Medium" pitchFamily="2" charset="0"/>
              </a:rPr>
              <a:t>SPAG – 3</a:t>
            </a:r>
            <a:r>
              <a:rPr lang="en-GB" baseline="30000" dirty="0">
                <a:solidFill>
                  <a:srgbClr val="002060"/>
                </a:solidFill>
                <a:latin typeface="Montserrat Medium" pitchFamily="2" charset="0"/>
              </a:rPr>
              <a:t>rd</a:t>
            </a:r>
            <a:r>
              <a:rPr lang="en-GB" dirty="0">
                <a:solidFill>
                  <a:srgbClr val="002060"/>
                </a:solidFill>
                <a:latin typeface="Montserrat Medium" pitchFamily="2" charset="0"/>
              </a:rPr>
              <a:t> October</a:t>
            </a:r>
          </a:p>
          <a:p>
            <a:endParaRPr lang="en-GB" dirty="0">
              <a:solidFill>
                <a:srgbClr val="002060"/>
              </a:solidFill>
              <a:latin typeface="Montserrat Medium" pitchFamily="2" charset="0"/>
            </a:endParaRPr>
          </a:p>
          <a:p>
            <a:endParaRPr lang="en-GB" dirty="0">
              <a:solidFill>
                <a:srgbClr val="002060"/>
              </a:solidFill>
              <a:latin typeface="Montserrat Medium" pitchFamily="2" charset="0"/>
            </a:endParaRPr>
          </a:p>
          <a:p>
            <a:endParaRPr lang="en-GB" dirty="0">
              <a:solidFill>
                <a:srgbClr val="002060"/>
              </a:solidFill>
              <a:latin typeface="Montserrat Medium" pitchFamily="2" charset="0"/>
            </a:endParaRPr>
          </a:p>
          <a:p>
            <a:r>
              <a:rPr lang="en-GB" dirty="0">
                <a:solidFill>
                  <a:srgbClr val="002060"/>
                </a:solidFill>
                <a:latin typeface="Montserrat Medium" pitchFamily="2" charset="0"/>
              </a:rPr>
              <a:t>Please come and ask if you have any questions before a workshop or parents’ evening. </a:t>
            </a:r>
          </a:p>
        </p:txBody>
      </p:sp>
    </p:spTree>
    <p:extLst>
      <p:ext uri="{BB962C8B-B14F-4D97-AF65-F5344CB8AC3E}">
        <p14:creationId xmlns:p14="http://schemas.microsoft.com/office/powerpoint/2010/main" val="1762180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3"/>
                </a:solidFill>
                <a:latin typeface="Montserrat Medium" pitchFamily="2" charset="0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14380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Timetable</a:t>
            </a:r>
          </a:p>
        </p:txBody>
      </p:sp>
      <p:pic>
        <p:nvPicPr>
          <p:cNvPr id="4" name="Picture 3" descr="A table with text and words&#10;&#10;Description automatically generated with medium confidence">
            <a:extLst>
              <a:ext uri="{FF2B5EF4-FFF2-40B4-BE49-F238E27FC236}">
                <a16:creationId xmlns:a16="http://schemas.microsoft.com/office/drawing/2014/main" id="{243CC645-90E7-BB2B-0482-E0514E4F65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358" y="1111623"/>
            <a:ext cx="7695889" cy="4006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027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Maths and English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19752"/>
            <a:ext cx="9144000" cy="3938354"/>
          </a:xfrm>
        </p:spPr>
        <p:txBody>
          <a:bodyPr/>
          <a:lstStyle/>
          <a:p>
            <a:r>
              <a:rPr lang="en-GB" dirty="0">
                <a:solidFill>
                  <a:schemeClr val="accent4">
                    <a:lumMod val="75000"/>
                  </a:schemeClr>
                </a:solidFill>
                <a:highlight>
                  <a:srgbClr val="FFFF00"/>
                </a:highlight>
                <a:latin typeface="Montserrat SemiBold" panose="020B0604020202020204"/>
              </a:rPr>
              <a:t> </a:t>
            </a:r>
          </a:p>
          <a:p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Montserrat SemiBold" panose="020B0604020202020204"/>
              </a:rPr>
              <a:t>English</a:t>
            </a:r>
            <a:r>
              <a:rPr lang="en-GB" sz="1800" dirty="0">
                <a:solidFill>
                  <a:schemeClr val="accent4">
                    <a:lumMod val="75000"/>
                  </a:schemeClr>
                </a:solidFill>
                <a:latin typeface="Montserrat SemiBold" panose="020B0604020202020204"/>
              </a:rPr>
              <a:t> </a:t>
            </a:r>
          </a:p>
          <a:p>
            <a:r>
              <a:rPr lang="en-GB" sz="1800" dirty="0">
                <a:solidFill>
                  <a:schemeClr val="accent4">
                    <a:lumMod val="75000"/>
                  </a:schemeClr>
                </a:solidFill>
                <a:latin typeface="Montserrat SemiBold" panose="020B0604020202020204"/>
              </a:rPr>
              <a:t>Daily lessons</a:t>
            </a:r>
          </a:p>
          <a:p>
            <a:r>
              <a:rPr lang="en-GB" sz="1800" dirty="0">
                <a:solidFill>
                  <a:schemeClr val="accent4">
                    <a:lumMod val="75000"/>
                  </a:schemeClr>
                </a:solidFill>
                <a:latin typeface="Montserrat SemiBold" panose="020B0604020202020204"/>
              </a:rPr>
              <a:t>Fiction and Non-fiction genres – Once a term</a:t>
            </a:r>
          </a:p>
          <a:p>
            <a:r>
              <a:rPr lang="en-GB" sz="1800" dirty="0">
                <a:solidFill>
                  <a:schemeClr val="accent4">
                    <a:lumMod val="75000"/>
                  </a:schemeClr>
                </a:solidFill>
                <a:latin typeface="Montserrat SemiBold" panose="020B0604020202020204"/>
              </a:rPr>
              <a:t>Writing is meaningful</a:t>
            </a:r>
          </a:p>
          <a:p>
            <a:r>
              <a:rPr lang="en-GB" sz="1800" dirty="0">
                <a:solidFill>
                  <a:schemeClr val="accent4">
                    <a:lumMod val="75000"/>
                  </a:schemeClr>
                </a:solidFill>
                <a:latin typeface="Montserrat SemiBold" panose="020B0604020202020204"/>
              </a:rPr>
              <a:t>Build up to a big write</a:t>
            </a:r>
          </a:p>
          <a:p>
            <a:endParaRPr lang="en-GB" sz="1800" dirty="0">
              <a:solidFill>
                <a:schemeClr val="accent4">
                  <a:lumMod val="75000"/>
                </a:schemeClr>
              </a:solidFill>
              <a:latin typeface="Montserrat SemiBold" panose="020B0604020202020204"/>
            </a:endParaRPr>
          </a:p>
          <a:p>
            <a:r>
              <a:rPr lang="en-GB" dirty="0">
                <a:solidFill>
                  <a:schemeClr val="accent4">
                    <a:lumMod val="75000"/>
                  </a:schemeClr>
                </a:solidFill>
                <a:latin typeface="Montserrat SemiBold" panose="020B0604020202020204"/>
              </a:rPr>
              <a:t>Maths </a:t>
            </a:r>
          </a:p>
          <a:p>
            <a:r>
              <a:rPr lang="en-GB" sz="1800" dirty="0">
                <a:solidFill>
                  <a:schemeClr val="accent4">
                    <a:lumMod val="75000"/>
                  </a:schemeClr>
                </a:solidFill>
                <a:latin typeface="Montserrat SemiBold" panose="020B0604020202020204"/>
              </a:rPr>
              <a:t>Daily lessons</a:t>
            </a:r>
          </a:p>
          <a:p>
            <a:r>
              <a:rPr lang="en-GB" sz="1800" dirty="0">
                <a:solidFill>
                  <a:schemeClr val="accent4">
                    <a:lumMod val="75000"/>
                  </a:schemeClr>
                </a:solidFill>
                <a:latin typeface="Montserrat SemiBold" panose="020B0604020202020204"/>
              </a:rPr>
              <a:t>Number and calculation </a:t>
            </a:r>
          </a:p>
          <a:p>
            <a:r>
              <a:rPr lang="en-GB" sz="1800" dirty="0">
                <a:solidFill>
                  <a:schemeClr val="accent4">
                    <a:lumMod val="75000"/>
                  </a:schemeClr>
                </a:solidFill>
                <a:latin typeface="Montserrat SemiBold" panose="020B0604020202020204"/>
              </a:rPr>
              <a:t>Shape and measure </a:t>
            </a:r>
          </a:p>
          <a:p>
            <a:r>
              <a:rPr lang="en-GB" sz="1800" dirty="0">
                <a:solidFill>
                  <a:schemeClr val="accent4">
                    <a:lumMod val="75000"/>
                  </a:schemeClr>
                </a:solidFill>
                <a:latin typeface="Montserrat SemiBold" panose="020B0604020202020204"/>
              </a:rPr>
              <a:t>Statistics</a:t>
            </a:r>
          </a:p>
          <a:p>
            <a:r>
              <a:rPr lang="en-GB" sz="1800" dirty="0">
                <a:solidFill>
                  <a:schemeClr val="accent4">
                    <a:lumMod val="75000"/>
                  </a:schemeClr>
                </a:solidFill>
                <a:latin typeface="Montserrat SemiBold" panose="020B0604020202020204"/>
              </a:rPr>
              <a:t>Fractions</a:t>
            </a:r>
            <a:endParaRPr lang="en-GB" sz="1800" dirty="0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 sz="1800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endParaRPr lang="en-GB" sz="1800" dirty="0">
              <a:solidFill>
                <a:schemeClr val="accent4"/>
              </a:solidFill>
              <a:latin typeface="Montserrat SemiBold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325291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Reading Books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80733F-95AD-4D86-A59C-89D411679B64}"/>
              </a:ext>
            </a:extLst>
          </p:cNvPr>
          <p:cNvSpPr txBox="1"/>
          <p:nvPr/>
        </p:nvSpPr>
        <p:spPr>
          <a:xfrm>
            <a:off x="516834" y="1319752"/>
            <a:ext cx="1040217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4">
                    <a:lumMod val="75000"/>
                  </a:schemeClr>
                </a:solidFill>
              </a:rPr>
              <a:t>The most important part of reading is to gain fluency and automaticity.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4">
                    <a:lumMod val="75000"/>
                  </a:schemeClr>
                </a:solidFill>
              </a:rPr>
              <a:t>Children read with an adult minimum 1 x week, this will be the same day each week.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4">
                    <a:lumMod val="75000"/>
                  </a:schemeClr>
                </a:solidFill>
              </a:rPr>
              <a:t>Reading books are matched to reading ability and are therefore about supporting rather than challenging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4">
                    <a:lumMod val="75000"/>
                  </a:schemeClr>
                </a:solidFill>
              </a:rPr>
              <a:t>Your child may come home with the same reading book, but this is to consolidate their reading skills to enable them to become fluent readers.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4">
                    <a:lumMod val="75000"/>
                  </a:schemeClr>
                </a:solidFill>
              </a:rPr>
              <a:t>Reading recognition – a simplified approach which continues across the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4">
                    <a:lumMod val="75000"/>
                  </a:schemeClr>
                </a:solidFill>
              </a:rPr>
              <a:t>Library bus – reading for pleasure – Monday afternoon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048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Spellings </a:t>
            </a:r>
            <a:b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</a:br>
            <a:endParaRPr lang="en-GB" sz="1800" b="1" dirty="0">
              <a:solidFill>
                <a:schemeClr val="accent3"/>
              </a:solidFill>
              <a:latin typeface="Montserrat SemiBold" panose="020B060402020202020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08289"/>
            <a:ext cx="9204960" cy="3749511"/>
          </a:xfrm>
        </p:spPr>
        <p:txBody>
          <a:bodyPr/>
          <a:lstStyle/>
          <a:p>
            <a:pPr algn="l" fontAlgn="base"/>
            <a:r>
              <a:rPr lang="en-GB" dirty="0">
                <a:solidFill>
                  <a:srgbClr val="3F6F63"/>
                </a:solidFill>
                <a:latin typeface="Montserrat Medium" pitchFamily="2" charset="0"/>
              </a:rPr>
              <a:t>Spelling </a:t>
            </a:r>
          </a:p>
          <a:p>
            <a:pPr algn="l" fontAlgn="base"/>
            <a:endParaRPr lang="en-GB" dirty="0">
              <a:solidFill>
                <a:srgbClr val="3F6F63"/>
              </a:solidFill>
              <a:latin typeface="Montserrat Medium" pitchFamily="2" charset="0"/>
            </a:endParaRPr>
          </a:p>
          <a:p>
            <a:pPr algn="l" fontAlgn="base"/>
            <a:r>
              <a:rPr lang="en-GB" sz="1800" dirty="0">
                <a:solidFill>
                  <a:srgbClr val="3F6F63"/>
                </a:solidFill>
                <a:latin typeface="Montserrat Medium" pitchFamily="2" charset="0"/>
              </a:rPr>
              <a:t>Spellings are set each Monday, and the children are tested the following Monday.</a:t>
            </a:r>
          </a:p>
          <a:p>
            <a:pPr algn="l" fontAlgn="base"/>
            <a:endParaRPr lang="en-GB" sz="1800" dirty="0">
              <a:solidFill>
                <a:srgbClr val="3F6F63"/>
              </a:solidFill>
              <a:latin typeface="Montserrat Medium" pitchFamily="2" charset="0"/>
            </a:endParaRPr>
          </a:p>
          <a:p>
            <a:pPr algn="l" fontAlgn="base"/>
            <a:r>
              <a:rPr lang="en-GB" sz="1800" dirty="0">
                <a:solidFill>
                  <a:srgbClr val="3F6F63"/>
                </a:solidFill>
                <a:latin typeface="Montserrat Medium" pitchFamily="2" charset="0"/>
              </a:rPr>
              <a:t>All spellings follow a spelling pattern</a:t>
            </a:r>
          </a:p>
          <a:p>
            <a:pPr algn="l" fontAlgn="base"/>
            <a:br>
              <a:rPr lang="en-GB" dirty="0">
                <a:solidFill>
                  <a:srgbClr val="3F6F63"/>
                </a:solidFill>
                <a:highlight>
                  <a:srgbClr val="FFFF00"/>
                </a:highlight>
                <a:latin typeface="Montserrat Medium" pitchFamily="2" charset="0"/>
              </a:rPr>
            </a:br>
            <a:endParaRPr lang="en-US" sz="1800" dirty="0">
              <a:solidFill>
                <a:srgbClr val="3F6F63"/>
              </a:solidFill>
              <a:latin typeface="Montserrat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035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51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Cursive Handwriting and presentation</a:t>
            </a:r>
            <a:br>
              <a:rPr lang="en-GB" sz="1800" b="1" dirty="0">
                <a:solidFill>
                  <a:srgbClr val="06344C"/>
                </a:solidFill>
                <a:latin typeface="Montserrat SemiBold" panose="020B0604020202020204"/>
              </a:rPr>
            </a:br>
            <a:endParaRPr lang="en-GB" sz="4400" b="1" dirty="0">
              <a:solidFill>
                <a:schemeClr val="accent3"/>
              </a:solidFill>
              <a:latin typeface="Montserrat SemiBold" panose="020B060402020202020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660150"/>
            <a:ext cx="10058400" cy="3873608"/>
          </a:xfrm>
        </p:spPr>
        <p:txBody>
          <a:bodyPr/>
          <a:lstStyle/>
          <a:p>
            <a:pPr algn="l"/>
            <a:endParaRPr lang="en-GB" sz="1800" dirty="0">
              <a:solidFill>
                <a:schemeClr val="accent4">
                  <a:lumMod val="75000"/>
                </a:schemeClr>
              </a:solidFill>
              <a:latin typeface="Montserrat Medium" pitchFamily="2" charset="0"/>
            </a:endParaRPr>
          </a:p>
          <a:p>
            <a:pPr algn="l"/>
            <a:endParaRPr lang="en-GB" dirty="0">
              <a:solidFill>
                <a:schemeClr val="accent4"/>
              </a:solidFill>
              <a:latin typeface="Montserrat Medium" pitchFamily="2" charset="0"/>
            </a:endParaRPr>
          </a:p>
          <a:p>
            <a:pPr algn="l"/>
            <a:endParaRPr lang="en-GB" dirty="0">
              <a:solidFill>
                <a:schemeClr val="accent4"/>
              </a:solidFill>
              <a:latin typeface="Montserrat Medium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E0A587-2D19-4CBD-B2F9-5F7662A23D0A}"/>
              </a:ext>
            </a:extLst>
          </p:cNvPr>
          <p:cNvSpPr txBox="1"/>
          <p:nvPr/>
        </p:nvSpPr>
        <p:spPr>
          <a:xfrm>
            <a:off x="725556" y="1902571"/>
            <a:ext cx="1074088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CW Cursive Writing 1" panose="03050602040000000000" pitchFamily="66" charset="0"/>
              </a:rPr>
              <a:t>Aa  Bb   Cc   Dd   Ee    Ff   Gg   </a:t>
            </a:r>
            <a:r>
              <a:rPr lang="en-GB" sz="2800" dirty="0" err="1">
                <a:latin typeface="CCW Cursive Writing 1" panose="03050602040000000000" pitchFamily="66" charset="0"/>
              </a:rPr>
              <a:t>Hh</a:t>
            </a:r>
            <a:endParaRPr lang="en-GB" sz="2800" dirty="0">
              <a:latin typeface="CCW Cursive Writing 1" panose="03050602040000000000" pitchFamily="66" charset="0"/>
            </a:endParaRPr>
          </a:p>
          <a:p>
            <a:endParaRPr lang="en-GB" sz="2800" dirty="0">
              <a:latin typeface="CCW Cursive Writing 1" panose="03050602040000000000" pitchFamily="66" charset="0"/>
            </a:endParaRPr>
          </a:p>
          <a:p>
            <a:r>
              <a:rPr lang="en-GB" sz="2800" dirty="0" err="1">
                <a:latin typeface="CCW Cursive Writing 1" panose="03050602040000000000" pitchFamily="66" charset="0"/>
              </a:rPr>
              <a:t>Ii</a:t>
            </a:r>
            <a:r>
              <a:rPr lang="en-GB" sz="2800" dirty="0">
                <a:latin typeface="CCW Cursive Writing 1" panose="03050602040000000000" pitchFamily="66" charset="0"/>
              </a:rPr>
              <a:t>  </a:t>
            </a:r>
            <a:r>
              <a:rPr lang="en-GB" sz="2800" dirty="0" err="1">
                <a:latin typeface="CCW Cursive Writing 1" panose="03050602040000000000" pitchFamily="66" charset="0"/>
              </a:rPr>
              <a:t>Jj</a:t>
            </a:r>
            <a:r>
              <a:rPr lang="en-GB" sz="2800" dirty="0">
                <a:latin typeface="CCW Cursive Writing 1" panose="03050602040000000000" pitchFamily="66" charset="0"/>
              </a:rPr>
              <a:t>   Kk    </a:t>
            </a:r>
            <a:r>
              <a:rPr lang="en-GB" sz="2800" dirty="0" err="1">
                <a:latin typeface="CCW Cursive Writing 1" panose="03050602040000000000" pitchFamily="66" charset="0"/>
              </a:rPr>
              <a:t>Ll</a:t>
            </a:r>
            <a:r>
              <a:rPr lang="en-GB" sz="2800" dirty="0">
                <a:latin typeface="CCW Cursive Writing 1" panose="03050602040000000000" pitchFamily="66" charset="0"/>
              </a:rPr>
              <a:t>    Mm    </a:t>
            </a:r>
            <a:r>
              <a:rPr lang="en-GB" sz="2800" dirty="0" err="1">
                <a:latin typeface="CCW Cursive Writing 1" panose="03050602040000000000" pitchFamily="66" charset="0"/>
              </a:rPr>
              <a:t>Nn</a:t>
            </a:r>
            <a:r>
              <a:rPr lang="en-GB" sz="2800" dirty="0">
                <a:latin typeface="CCW Cursive Writing 1" panose="03050602040000000000" pitchFamily="66" charset="0"/>
              </a:rPr>
              <a:t>    Oo    Pp</a:t>
            </a:r>
          </a:p>
          <a:p>
            <a:endParaRPr lang="en-GB" sz="2800" dirty="0">
              <a:latin typeface="CCW Cursive Writing 1" panose="03050602040000000000" pitchFamily="66" charset="0"/>
            </a:endParaRPr>
          </a:p>
          <a:p>
            <a:r>
              <a:rPr lang="en-GB" sz="2800" dirty="0" err="1">
                <a:latin typeface="CCW Cursive Writing 1" panose="03050602040000000000" pitchFamily="66" charset="0"/>
              </a:rPr>
              <a:t>Qq</a:t>
            </a:r>
            <a:r>
              <a:rPr lang="en-GB" sz="2800" dirty="0">
                <a:latin typeface="CCW Cursive Writing 1" panose="03050602040000000000" pitchFamily="66" charset="0"/>
              </a:rPr>
              <a:t>  Rr   Ss    Tt    </a:t>
            </a:r>
            <a:r>
              <a:rPr lang="en-GB" sz="2800" dirty="0" err="1">
                <a:latin typeface="CCW Cursive Writing 1" panose="03050602040000000000" pitchFamily="66" charset="0"/>
              </a:rPr>
              <a:t>Uu</a:t>
            </a:r>
            <a:r>
              <a:rPr lang="en-GB" sz="2800" dirty="0">
                <a:latin typeface="CCW Cursive Writing 1" panose="03050602040000000000" pitchFamily="66" charset="0"/>
              </a:rPr>
              <a:t>   </a:t>
            </a:r>
            <a:r>
              <a:rPr lang="en-GB" sz="2800" dirty="0" err="1">
                <a:latin typeface="CCW Cursive Writing 1" panose="03050602040000000000" pitchFamily="66" charset="0"/>
              </a:rPr>
              <a:t>Vv</a:t>
            </a:r>
            <a:r>
              <a:rPr lang="en-GB" sz="2800" dirty="0">
                <a:latin typeface="CCW Cursive Writing 1" panose="03050602040000000000" pitchFamily="66" charset="0"/>
              </a:rPr>
              <a:t>    Ww   </a:t>
            </a:r>
            <a:r>
              <a:rPr lang="en-GB" sz="2800" dirty="0" err="1">
                <a:latin typeface="CCW Cursive Writing 1" panose="03050602040000000000" pitchFamily="66" charset="0"/>
              </a:rPr>
              <a:t>Xx</a:t>
            </a:r>
            <a:endParaRPr lang="en-GB" sz="2800" dirty="0">
              <a:latin typeface="CCW Cursive Writing 1" panose="03050602040000000000" pitchFamily="66" charset="0"/>
            </a:endParaRPr>
          </a:p>
          <a:p>
            <a:endParaRPr lang="en-GB" sz="2800" dirty="0">
              <a:latin typeface="CCW Cursive Writing 1" panose="03050602040000000000" pitchFamily="66" charset="0"/>
            </a:endParaRPr>
          </a:p>
          <a:p>
            <a:r>
              <a:rPr lang="en-GB" sz="2800" dirty="0" err="1">
                <a:latin typeface="CCW Cursive Writing 1" panose="03050602040000000000" pitchFamily="66" charset="0"/>
              </a:rPr>
              <a:t>Yy</a:t>
            </a:r>
            <a:r>
              <a:rPr lang="en-GB" sz="2800" dirty="0">
                <a:latin typeface="CCW Cursive Writing 1" panose="03050602040000000000" pitchFamily="66" charset="0"/>
              </a:rPr>
              <a:t>   </a:t>
            </a:r>
            <a:r>
              <a:rPr lang="en-GB" sz="2800" dirty="0" err="1">
                <a:latin typeface="CCW Cursive Writing 1" panose="03050602040000000000" pitchFamily="66" charset="0"/>
              </a:rPr>
              <a:t>Zz</a:t>
            </a:r>
            <a:endParaRPr lang="en-GB" sz="2800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279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Curriculum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08289"/>
            <a:ext cx="9144000" cy="3749511"/>
          </a:xfrm>
        </p:spPr>
        <p:txBody>
          <a:bodyPr/>
          <a:lstStyle/>
          <a:p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highlight>
                <a:srgbClr val="FFFF00"/>
              </a:highlight>
              <a:latin typeface="Montserrat SemiBold" panose="020B0604020202020204"/>
            </a:endParaRPr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8A8DC7CC-242F-C245-9139-1AD06C2AD1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58"/>
          <a:stretch/>
        </p:blipFill>
        <p:spPr>
          <a:xfrm>
            <a:off x="308108" y="1388699"/>
            <a:ext cx="11575783" cy="342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686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08289"/>
            <a:ext cx="9144000" cy="3749511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  <a:latin typeface="Montserrat SemiBold" panose="020B0604020202020204"/>
              </a:rPr>
              <a:t>Our PE day is a Tuesday afternoon</a:t>
            </a:r>
          </a:p>
          <a:p>
            <a:endParaRPr lang="en-GB" dirty="0">
              <a:solidFill>
                <a:srgbClr val="002060"/>
              </a:solidFill>
              <a:latin typeface="Montserrat SemiBold" panose="020B0604020202020204"/>
            </a:endParaRPr>
          </a:p>
          <a:p>
            <a:r>
              <a:rPr lang="en-GB" dirty="0">
                <a:solidFill>
                  <a:srgbClr val="002060"/>
                </a:solidFill>
                <a:latin typeface="Montserrat SemiBold" panose="020B0604020202020204"/>
              </a:rPr>
              <a:t>Indoors and Outdoor  sessions</a:t>
            </a:r>
          </a:p>
          <a:p>
            <a:endParaRPr lang="en-GB" dirty="0">
              <a:solidFill>
                <a:srgbClr val="002060"/>
              </a:solidFill>
              <a:latin typeface="Montserrat SemiBold" panose="020B0604020202020204"/>
            </a:endParaRPr>
          </a:p>
          <a:p>
            <a:r>
              <a:rPr lang="en-GB" dirty="0">
                <a:solidFill>
                  <a:srgbClr val="002060"/>
                </a:solidFill>
                <a:latin typeface="Montserrat SemiBold" panose="020B0604020202020204"/>
              </a:rPr>
              <a:t>PE kit – refer to the website for the kit details. Children to come into school in their kit on their PE day.</a:t>
            </a:r>
          </a:p>
          <a:p>
            <a:endParaRPr lang="en-GB" dirty="0">
              <a:solidFill>
                <a:srgbClr val="002060"/>
              </a:solidFill>
              <a:latin typeface="Montserrat SemiBold" panose="020B0604020202020204"/>
            </a:endParaRPr>
          </a:p>
          <a:p>
            <a:r>
              <a:rPr lang="en-GB" dirty="0">
                <a:solidFill>
                  <a:srgbClr val="002060"/>
                </a:solidFill>
                <a:latin typeface="Montserrat SemiBold" panose="020B0604020202020204"/>
              </a:rPr>
              <a:t>No earrings or jewellery</a:t>
            </a:r>
          </a:p>
          <a:p>
            <a:endParaRPr lang="en-GB" dirty="0">
              <a:solidFill>
                <a:srgbClr val="002060"/>
              </a:solidFill>
              <a:latin typeface="Montserrat SemiBold" panose="020B0604020202020204"/>
            </a:endParaRPr>
          </a:p>
          <a:p>
            <a:r>
              <a:rPr lang="en-GB" dirty="0">
                <a:solidFill>
                  <a:srgbClr val="002060"/>
                </a:solidFill>
                <a:latin typeface="Montserrat SemiBold" panose="020B0604020202020204"/>
              </a:rPr>
              <a:t>Long hair tied up</a:t>
            </a: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  <a:p>
            <a:endParaRPr lang="en-GB" dirty="0">
              <a:solidFill>
                <a:schemeClr val="accent4"/>
              </a:solidFill>
              <a:latin typeface="Montserrat SemiBold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966646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7CD3-5570-40F7-B63A-18490CBA3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377"/>
            <a:ext cx="9144000" cy="1046375"/>
          </a:xfrm>
        </p:spPr>
        <p:txBody>
          <a:bodyPr/>
          <a:lstStyle/>
          <a:p>
            <a:r>
              <a:rPr lang="en-GB" sz="4400" b="1" dirty="0">
                <a:solidFill>
                  <a:schemeClr val="accent3"/>
                </a:solidFill>
                <a:latin typeface="Montserrat SemiBold" panose="020B0604020202020204"/>
              </a:rPr>
              <a:t>Homework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AA447-8E56-436E-96B3-DA16EACD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03489"/>
            <a:ext cx="9144000" cy="3749511"/>
          </a:xfrm>
        </p:spPr>
        <p:txBody>
          <a:bodyPr/>
          <a:lstStyle/>
          <a:p>
            <a:r>
              <a:rPr lang="en-GB" sz="2000" dirty="0">
                <a:solidFill>
                  <a:schemeClr val="accent4"/>
                </a:solidFill>
                <a:latin typeface="Montserrat SemiBold" panose="020B0604020202020204"/>
              </a:rPr>
              <a:t>Homework will be given out each Friday and will due in the following Wednesday.</a:t>
            </a:r>
          </a:p>
          <a:p>
            <a:endParaRPr lang="en-GB" sz="2000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sz="2000" dirty="0">
                <a:solidFill>
                  <a:schemeClr val="accent4"/>
                </a:solidFill>
                <a:latin typeface="Montserrat SemiBold" panose="020B0604020202020204"/>
              </a:rPr>
              <a:t>Alternate week for Maths and English. </a:t>
            </a:r>
          </a:p>
          <a:p>
            <a:endParaRPr lang="en-GB" sz="2000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sz="2000" dirty="0">
                <a:solidFill>
                  <a:schemeClr val="accent4"/>
                </a:solidFill>
                <a:latin typeface="Montserrat SemiBold" panose="020B0604020202020204"/>
              </a:rPr>
              <a:t>Spellings every Monday. </a:t>
            </a:r>
          </a:p>
          <a:p>
            <a:endParaRPr lang="en-GB" sz="2000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sz="2000" dirty="0">
                <a:solidFill>
                  <a:schemeClr val="accent4"/>
                </a:solidFill>
                <a:latin typeface="Montserrat SemiBold" panose="020B0604020202020204"/>
              </a:rPr>
              <a:t>Reading 5 x a week.</a:t>
            </a:r>
          </a:p>
          <a:p>
            <a:endParaRPr lang="en-GB" sz="2000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sz="2000" dirty="0">
                <a:solidFill>
                  <a:schemeClr val="accent4"/>
                </a:solidFill>
                <a:latin typeface="Montserrat SemiBold" panose="020B0604020202020204"/>
              </a:rPr>
              <a:t>Homework will also be on Seesaw.</a:t>
            </a:r>
          </a:p>
          <a:p>
            <a:endParaRPr lang="en-GB" sz="2000" dirty="0">
              <a:solidFill>
                <a:schemeClr val="accent4"/>
              </a:solidFill>
              <a:latin typeface="Montserrat SemiBold" panose="020B0604020202020204"/>
            </a:endParaRPr>
          </a:p>
          <a:p>
            <a:r>
              <a:rPr lang="en-GB" sz="2000" dirty="0">
                <a:solidFill>
                  <a:schemeClr val="accent4"/>
                </a:solidFill>
                <a:latin typeface="Montserrat SemiBold" panose="020B0604020202020204"/>
              </a:rPr>
              <a:t>TT Rockstars – Logins will be stuck inside Maths homework books. </a:t>
            </a:r>
          </a:p>
        </p:txBody>
      </p:sp>
    </p:spTree>
    <p:extLst>
      <p:ext uri="{BB962C8B-B14F-4D97-AF65-F5344CB8AC3E}">
        <p14:creationId xmlns:p14="http://schemas.microsoft.com/office/powerpoint/2010/main" val="2815535795"/>
      </p:ext>
    </p:extLst>
  </p:cSld>
  <p:clrMapOvr>
    <a:masterClrMapping/>
  </p:clrMapOvr>
</p:sld>
</file>

<file path=ppt/theme/theme1.xml><?xml version="1.0" encoding="utf-8"?>
<a:theme xmlns:a="http://schemas.openxmlformats.org/drawingml/2006/main" name="Preston Hedges Trust Slide 2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D4162"/>
      </a:accent1>
      <a:accent2>
        <a:srgbClr val="DDB54C"/>
      </a:accent2>
      <a:accent3>
        <a:srgbClr val="06344C"/>
      </a:accent3>
      <a:accent4>
        <a:srgbClr val="549484"/>
      </a:accent4>
      <a:accent5>
        <a:srgbClr val="FFFFFF"/>
      </a:accent5>
      <a:accent6>
        <a:srgbClr val="FFFFFF"/>
      </a:accent6>
      <a:hlink>
        <a:srgbClr val="549484"/>
      </a:hlink>
      <a:folHlink>
        <a:srgbClr val="0D416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ton Hedges Trust Slide 2" id="{C85D57FE-D200-47A5-B8BB-C7D92471DDC8}" vid="{AD7D663B-C609-4ED5-9248-A4D611058F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388</Words>
  <Application>Microsoft Office PowerPoint</Application>
  <PresentationFormat>Widescreen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CCW Cursive Writing 1</vt:lpstr>
      <vt:lpstr>Montserrat Medium</vt:lpstr>
      <vt:lpstr>Montserrat SemiBold</vt:lpstr>
      <vt:lpstr>Preston Hedges Trust Slide 2</vt:lpstr>
      <vt:lpstr>Welcome to Year 2  </vt:lpstr>
      <vt:lpstr>Timetable</vt:lpstr>
      <vt:lpstr>Maths and English</vt:lpstr>
      <vt:lpstr>Reading Books</vt:lpstr>
      <vt:lpstr>Spellings  </vt:lpstr>
      <vt:lpstr>Cursive Handwriting and presentation </vt:lpstr>
      <vt:lpstr>Curriculum</vt:lpstr>
      <vt:lpstr>PE</vt:lpstr>
      <vt:lpstr>Homework</vt:lpstr>
      <vt:lpstr>Expectations</vt:lpstr>
      <vt:lpstr>Exciting things to come</vt:lpstr>
      <vt:lpstr>Meetings to follow</vt:lpstr>
      <vt:lpstr>Any questions?</vt:lpstr>
    </vt:vector>
  </TitlesOfParts>
  <Company>EasiPC Services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Year</dc:title>
  <dc:creator>Sarah Lang</dc:creator>
  <cp:lastModifiedBy>Rachel Winstanley</cp:lastModifiedBy>
  <cp:revision>43</cp:revision>
  <dcterms:created xsi:type="dcterms:W3CDTF">2022-09-07T07:35:51Z</dcterms:created>
  <dcterms:modified xsi:type="dcterms:W3CDTF">2023-09-12T08:58:25Z</dcterms:modified>
</cp:coreProperties>
</file>