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71" r:id="rId5"/>
    <p:sldId id="259" r:id="rId6"/>
    <p:sldId id="272" r:id="rId7"/>
    <p:sldId id="260" r:id="rId8"/>
    <p:sldId id="261" r:id="rId9"/>
    <p:sldId id="262" r:id="rId10"/>
    <p:sldId id="263" r:id="rId11"/>
    <p:sldId id="270" r:id="rId12"/>
    <p:sldId id="265" r:id="rId13"/>
    <p:sldId id="264" r:id="rId14"/>
    <p:sldId id="266"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114" d="100"/>
          <a:sy n="114"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831850" y="493681"/>
            <a:ext cx="10515600" cy="10994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accent3"/>
                </a:solidFill>
                <a:latin typeface="Montserrat SemiBold" panose="020B060402020202020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dirty="0"/>
          </a:p>
        </p:txBody>
      </p:sp>
      <p:sp>
        <p:nvSpPr>
          <p:cNvPr id="29" name="Google Shape;29;p18"/>
          <p:cNvSpPr txBox="1">
            <a:spLocks noGrp="1"/>
          </p:cNvSpPr>
          <p:nvPr>
            <p:ph type="body" idx="1"/>
          </p:nvPr>
        </p:nvSpPr>
        <p:spPr>
          <a:xfrm>
            <a:off x="831850" y="2394409"/>
            <a:ext cx="10515600" cy="369524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chemeClr val="accent4">
                    <a:lumMod val="75000"/>
                  </a:schemeClr>
                </a:solidFill>
                <a:latin typeface="Montserrat SemiBold" panose="020B060402020202020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30" name="Google Shape;3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CEB3634-941B-4BF3-98B9-DC8C76554E92}" type="datetimeFigureOut">
              <a:rPr lang="en-GB" smtClean="0"/>
              <a:t>19/09/2023</a:t>
            </a:fld>
            <a:endParaRPr lang="en-GB"/>
          </a:p>
        </p:txBody>
      </p:sp>
      <p:sp>
        <p:nvSpPr>
          <p:cNvPr id="31" name="Google Shape;3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GB"/>
          </a:p>
        </p:txBody>
      </p:sp>
      <p:sp>
        <p:nvSpPr>
          <p:cNvPr id="32" name="Google Shape;3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36751CB8-BA8D-42FF-AC92-41F3F1687A14}" type="slidenum">
              <a:rPr lang="en-GB" smtClean="0"/>
              <a:t>‹#›</a:t>
            </a:fld>
            <a:endParaRPr lang="en-GB"/>
          </a:p>
        </p:txBody>
      </p:sp>
      <p:cxnSp>
        <p:nvCxnSpPr>
          <p:cNvPr id="7" name="Google Shape;223;p11">
            <a:extLst>
              <a:ext uri="{FF2B5EF4-FFF2-40B4-BE49-F238E27FC236}">
                <a16:creationId xmlns:a16="http://schemas.microsoft.com/office/drawing/2014/main" id="{571F3427-05DB-4C20-A8A7-286FE6204AF4}"/>
              </a:ext>
            </a:extLst>
          </p:cNvPr>
          <p:cNvCxnSpPr>
            <a:cxnSpLocks/>
          </p:cNvCxnSpPr>
          <p:nvPr/>
        </p:nvCxnSpPr>
        <p:spPr>
          <a:xfrm>
            <a:off x="1703044" y="1899042"/>
            <a:ext cx="9513596" cy="0"/>
          </a:xfrm>
          <a:prstGeom prst="straightConnector1">
            <a:avLst/>
          </a:prstGeom>
          <a:noFill/>
          <a:ln w="25400" cap="flat" cmpd="sng">
            <a:solidFill>
              <a:schemeClr val="accent2"/>
            </a:solidFill>
            <a:prstDash val="solid"/>
            <a:miter lim="800000"/>
            <a:headEnd type="none" w="sm" len="sm"/>
            <a:tailEnd type="none" w="sm" len="sm"/>
          </a:ln>
        </p:spPr>
      </p:cxnSp>
    </p:spTree>
    <p:extLst>
      <p:ext uri="{BB962C8B-B14F-4D97-AF65-F5344CB8AC3E}">
        <p14:creationId xmlns:p14="http://schemas.microsoft.com/office/powerpoint/2010/main" val="218845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sz="4400">
                <a:solidFill>
                  <a:schemeClr val="accent3"/>
                </a:solidFill>
                <a:latin typeface="Montserrat SemiBold" panose="020B060402020202020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dirty="0"/>
          </a:p>
        </p:txBody>
      </p:sp>
      <p:sp>
        <p:nvSpPr>
          <p:cNvPr id="23" name="Google Shape;23;p17"/>
          <p:cNvSpPr txBox="1">
            <a:spLocks noGrp="1"/>
          </p:cNvSpPr>
          <p:nvPr>
            <p:ph type="body" idx="1"/>
          </p:nvPr>
        </p:nvSpPr>
        <p:spPr>
          <a:xfrm>
            <a:off x="838200" y="2309567"/>
            <a:ext cx="10515600" cy="38673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3200">
                <a:solidFill>
                  <a:schemeClr val="accent4">
                    <a:lumMod val="75000"/>
                  </a:schemeClr>
                </a:solidFill>
                <a:latin typeface="Montserrat SemiBold" panose="020B060402020202020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4" name="Google Shape;2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CEB3634-941B-4BF3-98B9-DC8C76554E92}" type="datetimeFigureOut">
              <a:rPr lang="en-GB" smtClean="0"/>
              <a:t>19/09/2023</a:t>
            </a:fld>
            <a:endParaRPr lang="en-GB"/>
          </a:p>
        </p:txBody>
      </p:sp>
      <p:sp>
        <p:nvSpPr>
          <p:cNvPr id="25" name="Google Shape;2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GB"/>
          </a:p>
        </p:txBody>
      </p:sp>
      <p:sp>
        <p:nvSpPr>
          <p:cNvPr id="26" name="Google Shape;2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36751CB8-BA8D-42FF-AC92-41F3F1687A14}" type="slidenum">
              <a:rPr lang="en-GB" smtClean="0"/>
              <a:t>‹#›</a:t>
            </a:fld>
            <a:endParaRPr lang="en-GB"/>
          </a:p>
        </p:txBody>
      </p:sp>
      <p:cxnSp>
        <p:nvCxnSpPr>
          <p:cNvPr id="7" name="Google Shape;223;p11">
            <a:extLst>
              <a:ext uri="{FF2B5EF4-FFF2-40B4-BE49-F238E27FC236}">
                <a16:creationId xmlns:a16="http://schemas.microsoft.com/office/drawing/2014/main" id="{666FE6FE-4338-48D2-92EE-AD4E8CD02C2F}"/>
              </a:ext>
            </a:extLst>
          </p:cNvPr>
          <p:cNvCxnSpPr>
            <a:cxnSpLocks/>
          </p:cNvCxnSpPr>
          <p:nvPr/>
        </p:nvCxnSpPr>
        <p:spPr>
          <a:xfrm>
            <a:off x="1703044" y="1899042"/>
            <a:ext cx="9513596" cy="0"/>
          </a:xfrm>
          <a:prstGeom prst="straightConnector1">
            <a:avLst/>
          </a:prstGeom>
          <a:noFill/>
          <a:ln w="25400" cap="flat" cmpd="sng">
            <a:solidFill>
              <a:schemeClr val="accent2"/>
            </a:solidFill>
            <a:prstDash val="solid"/>
            <a:miter lim="800000"/>
            <a:headEnd type="none" w="sm" len="sm"/>
            <a:tailEnd type="none" w="sm" len="sm"/>
          </a:ln>
        </p:spPr>
      </p:cxnSp>
    </p:spTree>
    <p:extLst>
      <p:ext uri="{BB962C8B-B14F-4D97-AF65-F5344CB8AC3E}">
        <p14:creationId xmlns:p14="http://schemas.microsoft.com/office/powerpoint/2010/main" val="227168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7B67-A162-45CC-A040-694581885F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360CE2-2839-492F-BD30-0396FD3DA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CAF59E-6A0D-4BE0-8469-30BECC7565F7}"/>
              </a:ext>
            </a:extLst>
          </p:cNvPr>
          <p:cNvSpPr>
            <a:spLocks noGrp="1"/>
          </p:cNvSpPr>
          <p:nvPr>
            <p:ph type="dt" sz="half" idx="10"/>
          </p:nvPr>
        </p:nvSpPr>
        <p:spPr/>
        <p:txBody>
          <a:bodyPr/>
          <a:lstStyle/>
          <a:p>
            <a:fld id="{BCEB3634-941B-4BF3-98B9-DC8C76554E92}" type="datetimeFigureOut">
              <a:rPr lang="en-GB" smtClean="0"/>
              <a:t>19/09/2023</a:t>
            </a:fld>
            <a:endParaRPr lang="en-GB"/>
          </a:p>
        </p:txBody>
      </p:sp>
      <p:sp>
        <p:nvSpPr>
          <p:cNvPr id="5" name="Footer Placeholder 4">
            <a:extLst>
              <a:ext uri="{FF2B5EF4-FFF2-40B4-BE49-F238E27FC236}">
                <a16:creationId xmlns:a16="http://schemas.microsoft.com/office/drawing/2014/main" id="{5E6B53FF-0DC6-4698-8328-749691EC00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9EA055-EDE1-4E3C-A98A-4522296E4728}"/>
              </a:ext>
            </a:extLst>
          </p:cNvPr>
          <p:cNvSpPr>
            <a:spLocks noGrp="1"/>
          </p:cNvSpPr>
          <p:nvPr>
            <p:ph type="sldNum" sz="quarter" idx="12"/>
          </p:nvPr>
        </p:nvSpPr>
        <p:spPr/>
        <p:txBody>
          <a:bodyPr/>
          <a:lstStyle/>
          <a:p>
            <a:fld id="{36751CB8-BA8D-42FF-AC92-41F3F1687A14}" type="slidenum">
              <a:rPr lang="en-GB" smtClean="0"/>
              <a:t>‹#›</a:t>
            </a:fld>
            <a:endParaRPr lang="en-GB"/>
          </a:p>
        </p:txBody>
      </p:sp>
    </p:spTree>
    <p:extLst>
      <p:ext uri="{BB962C8B-B14F-4D97-AF65-F5344CB8AC3E}">
        <p14:creationId xmlns:p14="http://schemas.microsoft.com/office/powerpoint/2010/main" val="4076847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BCEB3634-941B-4BF3-98B9-DC8C76554E92}" type="datetimeFigureOut">
              <a:rPr lang="en-GB" smtClean="0"/>
              <a:t>19/09/2023</a:t>
            </a:fld>
            <a:endParaRPr lang="en-GB"/>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GB"/>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36751CB8-BA8D-42FF-AC92-41F3F1687A14}" type="slidenum">
              <a:rPr lang="en-GB" smtClean="0"/>
              <a:t>‹#›</a:t>
            </a:fld>
            <a:endParaRPr lang="en-GB"/>
          </a:p>
        </p:txBody>
      </p:sp>
      <p:grpSp>
        <p:nvGrpSpPr>
          <p:cNvPr id="7" name="Group 6">
            <a:extLst>
              <a:ext uri="{FF2B5EF4-FFF2-40B4-BE49-F238E27FC236}">
                <a16:creationId xmlns:a16="http://schemas.microsoft.com/office/drawing/2014/main" id="{0FEE8EF5-B865-4102-BB4E-48D1436A5AD9}"/>
              </a:ext>
            </a:extLst>
          </p:cNvPr>
          <p:cNvGrpSpPr/>
          <p:nvPr/>
        </p:nvGrpSpPr>
        <p:grpSpPr>
          <a:xfrm>
            <a:off x="0" y="5584518"/>
            <a:ext cx="12209006" cy="1273482"/>
            <a:chOff x="-8502" y="5572062"/>
            <a:chExt cx="12209006" cy="1273482"/>
          </a:xfrm>
        </p:grpSpPr>
        <p:sp>
          <p:nvSpPr>
            <p:cNvPr id="8" name="Rectangle 7">
              <a:extLst>
                <a:ext uri="{FF2B5EF4-FFF2-40B4-BE49-F238E27FC236}">
                  <a16:creationId xmlns:a16="http://schemas.microsoft.com/office/drawing/2014/main" id="{F9B2F0F8-EB64-425D-9C9A-E6919F20192C}"/>
                </a:ext>
              </a:extLst>
            </p:cNvPr>
            <p:cNvSpPr/>
            <p:nvPr/>
          </p:nvSpPr>
          <p:spPr>
            <a:xfrm>
              <a:off x="-8502" y="5585870"/>
              <a:ext cx="12191998" cy="1259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picture containing logo&#10;&#10;Description automatically generated">
              <a:extLst>
                <a:ext uri="{FF2B5EF4-FFF2-40B4-BE49-F238E27FC236}">
                  <a16:creationId xmlns:a16="http://schemas.microsoft.com/office/drawing/2014/main" id="{8A81F030-9A49-4A7B-A763-941A0C7EC96B}"/>
                </a:ext>
              </a:extLst>
            </p:cNvPr>
            <p:cNvPicPr>
              <a:picLocks noChangeAspect="1"/>
            </p:cNvPicPr>
            <p:nvPr/>
          </p:nvPicPr>
          <p:blipFill>
            <a:blip r:embed="rId5"/>
            <a:stretch>
              <a:fillRect/>
            </a:stretch>
          </p:blipFill>
          <p:spPr>
            <a:xfrm>
              <a:off x="10398370" y="5572062"/>
              <a:ext cx="1802134" cy="1273481"/>
            </a:xfrm>
            <a:prstGeom prst="rect">
              <a:avLst/>
            </a:prstGeom>
          </p:spPr>
        </p:pic>
        <p:sp>
          <p:nvSpPr>
            <p:cNvPr id="15" name="Google Shape;222;p11">
              <a:extLst>
                <a:ext uri="{FF2B5EF4-FFF2-40B4-BE49-F238E27FC236}">
                  <a16:creationId xmlns:a16="http://schemas.microsoft.com/office/drawing/2014/main" id="{30E829D0-347C-4778-9207-971693B4D0FE}"/>
                </a:ext>
              </a:extLst>
            </p:cNvPr>
            <p:cNvSpPr txBox="1"/>
            <p:nvPr/>
          </p:nvSpPr>
          <p:spPr>
            <a:xfrm>
              <a:off x="4844849" y="6406595"/>
              <a:ext cx="2502301"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accent3"/>
                  </a:solidFill>
                  <a:latin typeface="Montserrat SemiBold"/>
                  <a:ea typeface="Montserrat SemiBold"/>
                  <a:cs typeface="Montserrat SemiBold"/>
                  <a:sym typeface="Montserrat SemiBold"/>
                </a:rPr>
                <a:t>Proud to be part of</a:t>
              </a:r>
              <a:endParaRPr sz="1800" dirty="0">
                <a:solidFill>
                  <a:schemeClr val="accent3"/>
                </a:solidFill>
              </a:endParaRPr>
            </a:p>
          </p:txBody>
        </p:sp>
      </p:grpSp>
      <p:sp>
        <p:nvSpPr>
          <p:cNvPr id="16" name="Google Shape;222;p11">
            <a:extLst>
              <a:ext uri="{FF2B5EF4-FFF2-40B4-BE49-F238E27FC236}">
                <a16:creationId xmlns:a16="http://schemas.microsoft.com/office/drawing/2014/main" id="{1880927C-7A5E-4D4E-9172-2AC9401435BA}"/>
              </a:ext>
            </a:extLst>
          </p:cNvPr>
          <p:cNvSpPr txBox="1"/>
          <p:nvPr/>
        </p:nvSpPr>
        <p:spPr>
          <a:xfrm>
            <a:off x="1224699" y="2907538"/>
            <a:ext cx="10515599"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dirty="0">
              <a:solidFill>
                <a:schemeClr val="accent3"/>
              </a:solidFill>
              <a:latin typeface="Montserrat SemiBold" panose="020B0604020202020204" charset="0"/>
            </a:endParaRPr>
          </a:p>
        </p:txBody>
      </p:sp>
      <p:sp>
        <p:nvSpPr>
          <p:cNvPr id="18" name="Google Shape;222;p11">
            <a:extLst>
              <a:ext uri="{FF2B5EF4-FFF2-40B4-BE49-F238E27FC236}">
                <a16:creationId xmlns:a16="http://schemas.microsoft.com/office/drawing/2014/main" id="{22785D84-F712-4E1D-A1D2-FA1381513E89}"/>
              </a:ext>
            </a:extLst>
          </p:cNvPr>
          <p:cNvSpPr txBox="1"/>
          <p:nvPr/>
        </p:nvSpPr>
        <p:spPr>
          <a:xfrm>
            <a:off x="1461155" y="986151"/>
            <a:ext cx="8945717"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dirty="0">
              <a:solidFill>
                <a:schemeClr val="accent3"/>
              </a:solidFill>
              <a:latin typeface="Montserrat SemiBold" panose="020B0604020202020204" charset="0"/>
            </a:endParaRPr>
          </a:p>
        </p:txBody>
      </p:sp>
      <p:pic>
        <p:nvPicPr>
          <p:cNvPr id="2" name="Picture 1">
            <a:extLst>
              <a:ext uri="{FF2B5EF4-FFF2-40B4-BE49-F238E27FC236}">
                <a16:creationId xmlns:a16="http://schemas.microsoft.com/office/drawing/2014/main" id="{50BA1659-2CF9-4AD5-9100-D11C708A6697}"/>
              </a:ext>
            </a:extLst>
          </p:cNvPr>
          <p:cNvPicPr>
            <a:picLocks noChangeAspect="1"/>
          </p:cNvPicPr>
          <p:nvPr/>
        </p:nvPicPr>
        <p:blipFill>
          <a:blip r:embed="rId6"/>
          <a:stretch>
            <a:fillRect/>
          </a:stretch>
        </p:blipFill>
        <p:spPr>
          <a:xfrm>
            <a:off x="149647" y="5645944"/>
            <a:ext cx="1146147" cy="1164437"/>
          </a:xfrm>
          <a:prstGeom prst="rect">
            <a:avLst/>
          </a:prstGeom>
        </p:spPr>
      </p:pic>
    </p:spTree>
    <p:extLst>
      <p:ext uri="{BB962C8B-B14F-4D97-AF65-F5344CB8AC3E}">
        <p14:creationId xmlns:p14="http://schemas.microsoft.com/office/powerpoint/2010/main" val="37506509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84960" y="418011"/>
            <a:ext cx="9144000" cy="1202192"/>
          </a:xfrm>
        </p:spPr>
        <p:txBody>
          <a:bodyPr/>
          <a:lstStyle/>
          <a:p>
            <a:r>
              <a:rPr lang="en-GB" dirty="0">
                <a:solidFill>
                  <a:schemeClr val="accent3"/>
                </a:solidFill>
                <a:latin typeface="Montserrat Medium" pitchFamily="2" charset="0"/>
              </a:rPr>
              <a:t>Welcome to Year 1  </a:t>
            </a:r>
          </a:p>
        </p:txBody>
      </p:sp>
      <p:sp>
        <p:nvSpPr>
          <p:cNvPr id="4" name="Subtitle 6"/>
          <p:cNvSpPr txBox="1">
            <a:spLocks/>
          </p:cNvSpPr>
          <p:nvPr/>
        </p:nvSpPr>
        <p:spPr>
          <a:xfrm>
            <a:off x="1524000" y="2234792"/>
            <a:ext cx="9144000" cy="1655762"/>
          </a:xfrm>
        </p:spPr>
        <p:txBody>
          <a:bodyPr/>
          <a:lstStyle>
            <a:defPPr marR="0" lvl="0" algn="l" rtl="0">
              <a:lnSpc>
                <a:spcPct val="100000"/>
              </a:lnSpc>
              <a:spcBef>
                <a:spcPts val="0"/>
              </a:spcBef>
              <a:spcAft>
                <a:spcPts val="0"/>
              </a:spcAft>
            </a:defPPr>
            <a:lvl1pPr marL="0" marR="0" lvl="0" indent="0" algn="ctr" rtl="0" eaLnBrk="1" hangingPunct="1">
              <a:lnSpc>
                <a:spcPct val="100000"/>
              </a:lnSpc>
              <a:spcBef>
                <a:spcPts val="0"/>
              </a:spcBef>
              <a:spcAft>
                <a:spcPts val="0"/>
              </a:spcAft>
              <a:buClr>
                <a:srgbClr val="000000"/>
              </a:buClr>
              <a:buFont typeface="Arial"/>
              <a:buNone/>
              <a:defRPr sz="2400" b="0" i="0" u="none" strike="noStrike" cap="none">
                <a:solidFill>
                  <a:srgbClr val="000000"/>
                </a:solidFill>
                <a:latin typeface="Arial"/>
                <a:ea typeface="Arial"/>
                <a:cs typeface="Arial"/>
                <a:sym typeface="Arial"/>
              </a:defRPr>
            </a:lvl1pPr>
            <a:lvl2pPr marL="457200" marR="0" lvl="1" indent="0" algn="ctr" rtl="0" eaLnBrk="1" hangingPunct="1">
              <a:lnSpc>
                <a:spcPct val="100000"/>
              </a:lnSpc>
              <a:spcBef>
                <a:spcPts val="0"/>
              </a:spcBef>
              <a:spcAft>
                <a:spcPts val="0"/>
              </a:spcAft>
              <a:buClr>
                <a:srgbClr val="000000"/>
              </a:buClr>
              <a:buFont typeface="Arial"/>
              <a:buNone/>
              <a:defRPr sz="2000" b="0" i="0" u="none" strike="noStrike" cap="none">
                <a:solidFill>
                  <a:srgbClr val="000000"/>
                </a:solidFill>
                <a:latin typeface="Arial"/>
                <a:ea typeface="Arial"/>
                <a:cs typeface="Arial"/>
                <a:sym typeface="Arial"/>
              </a:defRPr>
            </a:lvl2pPr>
            <a:lvl3pPr marL="914400" marR="0" lvl="2" indent="0" algn="ctr" rtl="0" eaLnBrk="1" hangingPunct="1">
              <a:lnSpc>
                <a:spcPct val="100000"/>
              </a:lnSpc>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1371600" marR="0" lvl="3" indent="0" algn="ctr" rtl="0" eaLnBrk="1" hangingPunct="1">
              <a:lnSpc>
                <a:spcPct val="100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4pPr>
            <a:lvl5pPr marL="1828800" marR="0" lvl="4" indent="0" algn="ctr" rtl="0" eaLnBrk="1" hangingPunct="1">
              <a:lnSpc>
                <a:spcPct val="100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5pPr>
            <a:lvl6pPr marL="2286000" marR="0" lvl="5" indent="0" algn="ctr" rtl="0" eaLnBrk="1" hangingPunct="1">
              <a:lnSpc>
                <a:spcPct val="100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6pPr>
            <a:lvl7pPr marL="2743200" marR="0" lvl="6" indent="0" algn="ctr" rtl="0" eaLnBrk="1" hangingPunct="1">
              <a:lnSpc>
                <a:spcPct val="100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7pPr>
            <a:lvl8pPr marL="3200400" marR="0" lvl="7" indent="0" algn="ctr" rtl="0" eaLnBrk="1" hangingPunct="1">
              <a:lnSpc>
                <a:spcPct val="100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8pPr>
            <a:lvl9pPr marL="3657600" marR="0" lvl="8" indent="0" algn="ctr" rtl="0" eaLnBrk="1" hangingPunct="1">
              <a:lnSpc>
                <a:spcPct val="100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9pPr>
          </a:lstStyle>
          <a:p>
            <a:r>
              <a:rPr lang="en-GB" kern="0" dirty="0">
                <a:solidFill>
                  <a:schemeClr val="accent3"/>
                </a:solidFill>
              </a:rPr>
              <a:t>Mrs Chapman (1C)</a:t>
            </a:r>
          </a:p>
          <a:p>
            <a:r>
              <a:rPr lang="en-GB" kern="0" dirty="0">
                <a:solidFill>
                  <a:schemeClr val="accent3"/>
                </a:solidFill>
              </a:rPr>
              <a:t>Miss Knott (1K)</a:t>
            </a:r>
          </a:p>
          <a:p>
            <a:r>
              <a:rPr lang="en-GB" kern="0" dirty="0">
                <a:solidFill>
                  <a:schemeClr val="accent3"/>
                </a:solidFill>
              </a:rPr>
              <a:t>Mrs Waddington and Mrs Andrews</a:t>
            </a:r>
          </a:p>
          <a:p>
            <a:endParaRPr lang="en-GB" kern="0" dirty="0">
              <a:solidFill>
                <a:schemeClr val="accent3"/>
              </a:solidFill>
            </a:endParaRPr>
          </a:p>
          <a:p>
            <a:r>
              <a:rPr lang="en-GB" kern="0" dirty="0">
                <a:solidFill>
                  <a:schemeClr val="accent3"/>
                </a:solidFill>
              </a:rPr>
              <a:t>Mrs Waddington will be teaching all day in 1K every Monday and every Wednesday and Friday afternoon in 1C.</a:t>
            </a:r>
          </a:p>
        </p:txBody>
      </p:sp>
    </p:spTree>
    <p:extLst>
      <p:ext uri="{BB962C8B-B14F-4D97-AF65-F5344CB8AC3E}">
        <p14:creationId xmlns:p14="http://schemas.microsoft.com/office/powerpoint/2010/main" val="3554893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PE</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 y="1508289"/>
            <a:ext cx="12087496" cy="3749511"/>
          </a:xfrm>
        </p:spPr>
        <p:txBody>
          <a:bodyPr/>
          <a:lstStyle/>
          <a:p>
            <a:pPr lvl="1">
              <a:lnSpc>
                <a:spcPct val="150000"/>
              </a:lnSpc>
            </a:pPr>
            <a:r>
              <a:rPr lang="en-GB" dirty="0">
                <a:solidFill>
                  <a:schemeClr val="accent4"/>
                </a:solidFill>
                <a:latin typeface="Montserrat Medium" pitchFamily="2" charset="0"/>
              </a:rPr>
              <a:t>Our PE day is a Friday</a:t>
            </a:r>
          </a:p>
          <a:p>
            <a:pPr lvl="1">
              <a:lnSpc>
                <a:spcPct val="150000"/>
              </a:lnSpc>
            </a:pPr>
            <a:endParaRPr lang="en-GB" dirty="0">
              <a:solidFill>
                <a:schemeClr val="accent4"/>
              </a:solidFill>
              <a:latin typeface="Montserrat Medium" pitchFamily="2" charset="0"/>
            </a:endParaRPr>
          </a:p>
          <a:p>
            <a:pPr lvl="1">
              <a:lnSpc>
                <a:spcPct val="150000"/>
              </a:lnSpc>
            </a:pPr>
            <a:r>
              <a:rPr lang="en-GB" dirty="0">
                <a:solidFill>
                  <a:schemeClr val="accent4"/>
                </a:solidFill>
                <a:latin typeface="Montserrat Medium" pitchFamily="2" charset="0"/>
              </a:rPr>
              <a:t>Indoors and Outdoor sessions</a:t>
            </a:r>
          </a:p>
          <a:p>
            <a:pPr lvl="1">
              <a:lnSpc>
                <a:spcPct val="150000"/>
              </a:lnSpc>
            </a:pPr>
            <a:endParaRPr lang="en-GB" dirty="0">
              <a:solidFill>
                <a:schemeClr val="accent4"/>
              </a:solidFill>
              <a:latin typeface="Montserrat Medium" pitchFamily="2" charset="0"/>
            </a:endParaRPr>
          </a:p>
          <a:p>
            <a:pPr lvl="1">
              <a:lnSpc>
                <a:spcPct val="150000"/>
              </a:lnSpc>
            </a:pPr>
            <a:r>
              <a:rPr lang="en-GB" dirty="0">
                <a:solidFill>
                  <a:schemeClr val="accent4"/>
                </a:solidFill>
                <a:latin typeface="Montserrat Medium" pitchFamily="2" charset="0"/>
              </a:rPr>
              <a:t>PE kit – refer to the website for the kit details. </a:t>
            </a:r>
          </a:p>
          <a:p>
            <a:pPr lvl="1">
              <a:lnSpc>
                <a:spcPct val="150000"/>
              </a:lnSpc>
            </a:pPr>
            <a:r>
              <a:rPr lang="en-GB" dirty="0">
                <a:solidFill>
                  <a:schemeClr val="accent4"/>
                </a:solidFill>
                <a:latin typeface="Montserrat Medium" pitchFamily="2" charset="0"/>
              </a:rPr>
              <a:t>Children to come into school in their kit on their PE day.</a:t>
            </a:r>
          </a:p>
          <a:p>
            <a:pPr lvl="1">
              <a:lnSpc>
                <a:spcPct val="150000"/>
              </a:lnSpc>
            </a:pPr>
            <a:endParaRPr lang="en-GB" dirty="0">
              <a:solidFill>
                <a:schemeClr val="accent4"/>
              </a:solidFill>
              <a:latin typeface="Montserrat Medium" pitchFamily="2" charset="0"/>
            </a:endParaRPr>
          </a:p>
          <a:p>
            <a:pPr lvl="1">
              <a:lnSpc>
                <a:spcPct val="150000"/>
              </a:lnSpc>
            </a:pPr>
            <a:r>
              <a:rPr lang="en-GB" dirty="0">
                <a:solidFill>
                  <a:schemeClr val="accent4"/>
                </a:solidFill>
                <a:latin typeface="Montserrat Medium" pitchFamily="2" charset="0"/>
              </a:rPr>
              <a:t>No earrings or jewellery </a:t>
            </a:r>
          </a:p>
        </p:txBody>
      </p:sp>
    </p:spTree>
    <p:extLst>
      <p:ext uri="{BB962C8B-B14F-4D97-AF65-F5344CB8AC3E}">
        <p14:creationId xmlns:p14="http://schemas.microsoft.com/office/powerpoint/2010/main" val="396664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5464" y="158262"/>
            <a:ext cx="9144000" cy="783421"/>
          </a:xfrm>
        </p:spPr>
        <p:txBody>
          <a:bodyPr/>
          <a:lstStyle/>
          <a:p>
            <a:r>
              <a:rPr lang="en-GB" sz="4400" b="1" dirty="0">
                <a:solidFill>
                  <a:schemeClr val="accent3"/>
                </a:solidFill>
                <a:latin typeface="Montserrat SemiBold" panose="020B0604020202020204"/>
              </a:rPr>
              <a:t>Big Outdoors</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0" y="1077466"/>
            <a:ext cx="12192000" cy="3749511"/>
          </a:xfrm>
        </p:spPr>
        <p:txBody>
          <a:bodyPr/>
          <a:lstStyle/>
          <a:p>
            <a:pPr lvl="1">
              <a:lnSpc>
                <a:spcPct val="150000"/>
              </a:lnSpc>
            </a:pPr>
            <a:r>
              <a:rPr lang="en-GB" dirty="0">
                <a:solidFill>
                  <a:schemeClr val="accent4"/>
                </a:solidFill>
                <a:latin typeface="Montserrat Medium" pitchFamily="2" charset="0"/>
              </a:rPr>
              <a:t>Big Outdoors continues in Year 1, taught by Mrs Waddington.</a:t>
            </a:r>
          </a:p>
          <a:p>
            <a:pPr lvl="1">
              <a:lnSpc>
                <a:spcPct val="150000"/>
              </a:lnSpc>
            </a:pPr>
            <a:r>
              <a:rPr lang="en-GB" dirty="0">
                <a:solidFill>
                  <a:schemeClr val="accent4"/>
                </a:solidFill>
                <a:latin typeface="Montserrat Medium" pitchFamily="2" charset="0"/>
              </a:rPr>
              <a:t>1K – Monday pm</a:t>
            </a:r>
          </a:p>
          <a:p>
            <a:pPr lvl="1">
              <a:lnSpc>
                <a:spcPct val="150000"/>
              </a:lnSpc>
            </a:pPr>
            <a:r>
              <a:rPr lang="en-GB" dirty="0">
                <a:solidFill>
                  <a:schemeClr val="accent4"/>
                </a:solidFill>
                <a:latin typeface="Montserrat Medium" pitchFamily="2" charset="0"/>
              </a:rPr>
              <a:t>1C – Wednesday pm</a:t>
            </a:r>
          </a:p>
          <a:p>
            <a:pPr lvl="1">
              <a:lnSpc>
                <a:spcPct val="150000"/>
              </a:lnSpc>
            </a:pPr>
            <a:endParaRPr lang="en-GB" dirty="0">
              <a:solidFill>
                <a:schemeClr val="accent4"/>
              </a:solidFill>
              <a:latin typeface="Montserrat Medium" pitchFamily="2" charset="0"/>
            </a:endParaRPr>
          </a:p>
          <a:p>
            <a:pPr lvl="1">
              <a:lnSpc>
                <a:spcPct val="150000"/>
              </a:lnSpc>
            </a:pPr>
            <a:r>
              <a:rPr lang="en-GB" dirty="0">
                <a:solidFill>
                  <a:schemeClr val="accent4"/>
                </a:solidFill>
                <a:latin typeface="Montserrat Medium" pitchFamily="2" charset="0"/>
              </a:rPr>
              <a:t>Please ensure your child has brought in their </a:t>
            </a:r>
            <a:r>
              <a:rPr lang="en-GB" b="1" dirty="0">
                <a:solidFill>
                  <a:schemeClr val="accent4"/>
                </a:solidFill>
                <a:latin typeface="Montserrat Medium" pitchFamily="2" charset="0"/>
              </a:rPr>
              <a:t>labelled</a:t>
            </a:r>
            <a:r>
              <a:rPr lang="en-GB" dirty="0">
                <a:solidFill>
                  <a:schemeClr val="accent4"/>
                </a:solidFill>
                <a:latin typeface="Montserrat Medium" pitchFamily="2" charset="0"/>
              </a:rPr>
              <a:t> all in one suit and wellington boots. These will stay at school ready for each session.</a:t>
            </a:r>
          </a:p>
          <a:p>
            <a:pPr lvl="1">
              <a:lnSpc>
                <a:spcPct val="150000"/>
              </a:lnSpc>
            </a:pPr>
            <a:r>
              <a:rPr lang="en-GB" dirty="0">
                <a:solidFill>
                  <a:schemeClr val="accent4"/>
                </a:solidFill>
                <a:latin typeface="Montserrat Medium" pitchFamily="2" charset="0"/>
              </a:rPr>
              <a:t>Hot chocolate – if your child has any allergies please speak to your class teacher. </a:t>
            </a:r>
          </a:p>
        </p:txBody>
      </p:sp>
    </p:spTree>
    <p:extLst>
      <p:ext uri="{BB962C8B-B14F-4D97-AF65-F5344CB8AC3E}">
        <p14:creationId xmlns:p14="http://schemas.microsoft.com/office/powerpoint/2010/main" val="58239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Homework</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522513" y="1508289"/>
            <a:ext cx="10432869" cy="3749511"/>
          </a:xfrm>
        </p:spPr>
        <p:txBody>
          <a:bodyPr/>
          <a:lstStyle/>
          <a:p>
            <a:r>
              <a:rPr lang="en-GB" dirty="0">
                <a:solidFill>
                  <a:schemeClr val="accent4"/>
                </a:solidFill>
                <a:latin typeface="Montserrat Medium" pitchFamily="2" charset="0"/>
              </a:rPr>
              <a:t>New spellings sent home every Monday.</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2 reading books sent home per week</a:t>
            </a:r>
          </a:p>
          <a:p>
            <a:r>
              <a:rPr lang="en-GB" dirty="0">
                <a:solidFill>
                  <a:schemeClr val="accent4"/>
                </a:solidFill>
                <a:latin typeface="Montserrat Medium" pitchFamily="2" charset="0"/>
              </a:rPr>
              <a:t>. </a:t>
            </a:r>
          </a:p>
          <a:p>
            <a:r>
              <a:rPr lang="en-GB" dirty="0">
                <a:solidFill>
                  <a:schemeClr val="accent4"/>
                </a:solidFill>
                <a:latin typeface="Montserrat Medium" pitchFamily="2" charset="0"/>
              </a:rPr>
              <a:t>Children should be reading at home to an adult 5 x a week. </a:t>
            </a:r>
          </a:p>
        </p:txBody>
      </p:sp>
    </p:spTree>
    <p:extLst>
      <p:ext uri="{BB962C8B-B14F-4D97-AF65-F5344CB8AC3E}">
        <p14:creationId xmlns:p14="http://schemas.microsoft.com/office/powerpoint/2010/main" val="281553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66257"/>
            <a:ext cx="9144000" cy="1046375"/>
          </a:xfrm>
        </p:spPr>
        <p:txBody>
          <a:bodyPr/>
          <a:lstStyle/>
          <a:p>
            <a:r>
              <a:rPr lang="en-GB" sz="4400" b="1" dirty="0">
                <a:solidFill>
                  <a:schemeClr val="accent3"/>
                </a:solidFill>
                <a:latin typeface="Montserrat SemiBold" panose="020B0604020202020204"/>
              </a:rPr>
              <a:t>How You Can Help Us</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072860"/>
            <a:ext cx="9144000" cy="3749511"/>
          </a:xfrm>
        </p:spPr>
        <p:txBody>
          <a:bodyPr/>
          <a:lstStyle/>
          <a:p>
            <a:r>
              <a:rPr lang="en-GB" dirty="0">
                <a:solidFill>
                  <a:schemeClr val="accent4"/>
                </a:solidFill>
                <a:latin typeface="Montserrat Medium" pitchFamily="2" charset="0"/>
              </a:rPr>
              <a:t>Children to read at home every day with a grown up.</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Ensure reading books come into school everyday along with their reading journal.</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Correct uniform and school shoes.</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School PE kits and trainers on PE day.</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Label EVERYTHING!!</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1 small </a:t>
            </a:r>
            <a:r>
              <a:rPr lang="en-GB">
                <a:solidFill>
                  <a:schemeClr val="accent4"/>
                </a:solidFill>
                <a:latin typeface="Montserrat Medium" pitchFamily="2" charset="0"/>
              </a:rPr>
              <a:t>keyring only </a:t>
            </a:r>
            <a:r>
              <a:rPr lang="en-GB" dirty="0">
                <a:solidFill>
                  <a:schemeClr val="accent4"/>
                </a:solidFill>
                <a:latin typeface="Montserrat Medium" pitchFamily="2" charset="0"/>
              </a:rPr>
              <a:t>on book bags. </a:t>
            </a:r>
          </a:p>
          <a:p>
            <a:endParaRPr lang="en-GB" dirty="0">
              <a:solidFill>
                <a:schemeClr val="accent4"/>
              </a:solidFill>
              <a:latin typeface="Montserrat Medium" pitchFamily="2" charset="0"/>
            </a:endParaRPr>
          </a:p>
          <a:p>
            <a:endParaRPr lang="en-GB" dirty="0">
              <a:solidFill>
                <a:schemeClr val="accent4"/>
              </a:solidFill>
              <a:latin typeface="Montserrat Medium" pitchFamily="2" charset="0"/>
            </a:endParaRPr>
          </a:p>
          <a:p>
            <a:endParaRPr lang="en-GB" dirty="0">
              <a:solidFill>
                <a:schemeClr val="accent4"/>
              </a:solidFill>
              <a:latin typeface="Montserrat Medium" pitchFamily="2" charset="0"/>
            </a:endParaRPr>
          </a:p>
          <a:p>
            <a:endParaRPr lang="en-GB" dirty="0">
              <a:solidFill>
                <a:schemeClr val="accent4"/>
              </a:solidFill>
              <a:latin typeface="Montserrat Medium" pitchFamily="2" charset="0"/>
            </a:endParaRPr>
          </a:p>
          <a:p>
            <a:endParaRPr lang="en-GB" dirty="0">
              <a:solidFill>
                <a:schemeClr val="accent4"/>
              </a:solidFill>
              <a:latin typeface="Montserrat Medium" pitchFamily="2" charset="0"/>
            </a:endParaRPr>
          </a:p>
          <a:p>
            <a:endParaRPr lang="en-GB" dirty="0">
              <a:solidFill>
                <a:schemeClr val="accent4"/>
              </a:solidFill>
              <a:latin typeface="Montserrat Medium" pitchFamily="2" charset="0"/>
            </a:endParaRPr>
          </a:p>
        </p:txBody>
      </p:sp>
    </p:spTree>
    <p:extLst>
      <p:ext uri="{BB962C8B-B14F-4D97-AF65-F5344CB8AC3E}">
        <p14:creationId xmlns:p14="http://schemas.microsoft.com/office/powerpoint/2010/main" val="61401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Exciting things to come</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161331"/>
            <a:ext cx="9144000" cy="4378078"/>
          </a:xfrm>
        </p:spPr>
        <p:txBody>
          <a:bodyPr/>
          <a:lstStyle/>
          <a:p>
            <a:r>
              <a:rPr lang="en-GB" dirty="0">
                <a:solidFill>
                  <a:schemeClr val="accent4"/>
                </a:solidFill>
                <a:latin typeface="Montserrat Medium" pitchFamily="2" charset="0"/>
              </a:rPr>
              <a:t>Salcey Forest school trip – date tbc</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Campfire celebration afternoon – Friday 20</a:t>
            </a:r>
            <a:r>
              <a:rPr lang="en-GB" baseline="30000" dirty="0">
                <a:solidFill>
                  <a:schemeClr val="accent4"/>
                </a:solidFill>
                <a:latin typeface="Montserrat Medium" pitchFamily="2" charset="0"/>
              </a:rPr>
              <a:t>th</a:t>
            </a:r>
            <a:r>
              <a:rPr lang="en-GB" dirty="0">
                <a:solidFill>
                  <a:schemeClr val="accent4"/>
                </a:solidFill>
                <a:latin typeface="Montserrat Medium" pitchFamily="2" charset="0"/>
              </a:rPr>
              <a:t> October</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Christmas Service – tbc</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Year 1 class assembly – tbc</a:t>
            </a:r>
          </a:p>
          <a:p>
            <a:endParaRPr lang="en-GB" dirty="0">
              <a:solidFill>
                <a:schemeClr val="accent4"/>
              </a:solidFill>
              <a:latin typeface="Montserrat Medium" pitchFamily="2" charset="0"/>
            </a:endParaRPr>
          </a:p>
          <a:p>
            <a:r>
              <a:rPr lang="en-GB" dirty="0">
                <a:solidFill>
                  <a:schemeClr val="accent4"/>
                </a:solidFill>
                <a:latin typeface="Montserrat Medium" pitchFamily="2" charset="0"/>
              </a:rPr>
              <a:t>Maths Parent Workshop – 19</a:t>
            </a:r>
            <a:r>
              <a:rPr lang="en-GB" baseline="30000" dirty="0">
                <a:solidFill>
                  <a:schemeClr val="accent4"/>
                </a:solidFill>
                <a:latin typeface="Montserrat Medium" pitchFamily="2" charset="0"/>
              </a:rPr>
              <a:t>th</a:t>
            </a:r>
            <a:r>
              <a:rPr lang="en-GB" dirty="0">
                <a:solidFill>
                  <a:schemeClr val="accent4"/>
                </a:solidFill>
                <a:latin typeface="Montserrat Medium" pitchFamily="2" charset="0"/>
              </a:rPr>
              <a:t> September</a:t>
            </a:r>
            <a:br>
              <a:rPr lang="en-GB" dirty="0">
                <a:solidFill>
                  <a:schemeClr val="accent4"/>
                </a:solidFill>
                <a:latin typeface="Montserrat Medium" pitchFamily="2" charset="0"/>
              </a:rPr>
            </a:br>
            <a:r>
              <a:rPr lang="en-GB" dirty="0">
                <a:solidFill>
                  <a:schemeClr val="accent4"/>
                </a:solidFill>
                <a:latin typeface="Montserrat Medium" pitchFamily="2" charset="0"/>
              </a:rPr>
              <a:t>Reading Parent Workshop – 26</a:t>
            </a:r>
            <a:r>
              <a:rPr lang="en-GB" baseline="30000" dirty="0">
                <a:solidFill>
                  <a:schemeClr val="accent4"/>
                </a:solidFill>
                <a:latin typeface="Montserrat Medium" pitchFamily="2" charset="0"/>
              </a:rPr>
              <a:t>th</a:t>
            </a:r>
            <a:r>
              <a:rPr lang="en-GB" dirty="0">
                <a:solidFill>
                  <a:schemeClr val="accent4"/>
                </a:solidFill>
                <a:latin typeface="Montserrat Medium" pitchFamily="2" charset="0"/>
              </a:rPr>
              <a:t> September </a:t>
            </a:r>
          </a:p>
          <a:p>
            <a:r>
              <a:rPr lang="en-GB" dirty="0">
                <a:solidFill>
                  <a:schemeClr val="accent4"/>
                </a:solidFill>
                <a:latin typeface="Montserrat Medium" pitchFamily="2" charset="0"/>
              </a:rPr>
              <a:t>SPAG Parent Workshop – 3</a:t>
            </a:r>
            <a:r>
              <a:rPr lang="en-GB" baseline="30000" dirty="0">
                <a:solidFill>
                  <a:schemeClr val="accent4"/>
                </a:solidFill>
                <a:latin typeface="Montserrat Medium" pitchFamily="2" charset="0"/>
              </a:rPr>
              <a:t>rd</a:t>
            </a:r>
            <a:r>
              <a:rPr lang="en-GB" dirty="0">
                <a:solidFill>
                  <a:schemeClr val="accent4"/>
                </a:solidFill>
                <a:latin typeface="Montserrat Medium" pitchFamily="2" charset="0"/>
              </a:rPr>
              <a:t> October</a:t>
            </a:r>
          </a:p>
        </p:txBody>
      </p:sp>
    </p:spTree>
    <p:extLst>
      <p:ext uri="{BB962C8B-B14F-4D97-AF65-F5344CB8AC3E}">
        <p14:creationId xmlns:p14="http://schemas.microsoft.com/office/powerpoint/2010/main" val="1464376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chemeClr val="accent3"/>
                </a:solidFill>
                <a:latin typeface="Montserrat Medium" pitchFamily="2" charset="0"/>
              </a:rPr>
              <a:t>Any questions?</a:t>
            </a:r>
          </a:p>
        </p:txBody>
      </p:sp>
    </p:spTree>
    <p:extLst>
      <p:ext uri="{BB962C8B-B14F-4D97-AF65-F5344CB8AC3E}">
        <p14:creationId xmlns:p14="http://schemas.microsoft.com/office/powerpoint/2010/main" val="31438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119423"/>
            <a:ext cx="9144000" cy="1046375"/>
          </a:xfrm>
        </p:spPr>
        <p:txBody>
          <a:bodyPr/>
          <a:lstStyle/>
          <a:p>
            <a:r>
              <a:rPr lang="en-GB" sz="4400" b="1" dirty="0">
                <a:solidFill>
                  <a:schemeClr val="accent3"/>
                </a:solidFill>
                <a:latin typeface="Montserrat SemiBold" panose="020B0604020202020204"/>
              </a:rPr>
              <a:t>Timetable</a:t>
            </a:r>
          </a:p>
        </p:txBody>
      </p:sp>
      <p:pic>
        <p:nvPicPr>
          <p:cNvPr id="3" name="Picture 2"/>
          <p:cNvPicPr>
            <a:picLocks noChangeAspect="1"/>
          </p:cNvPicPr>
          <p:nvPr/>
        </p:nvPicPr>
        <p:blipFill>
          <a:blip r:embed="rId2"/>
          <a:stretch>
            <a:fillRect/>
          </a:stretch>
        </p:blipFill>
        <p:spPr>
          <a:xfrm>
            <a:off x="396541" y="1095634"/>
            <a:ext cx="11398918" cy="3189754"/>
          </a:xfrm>
          <a:prstGeom prst="rect">
            <a:avLst/>
          </a:prstGeom>
        </p:spPr>
      </p:pic>
      <p:sp>
        <p:nvSpPr>
          <p:cNvPr id="5" name="Rectangle 4"/>
          <p:cNvSpPr/>
          <p:nvPr/>
        </p:nvSpPr>
        <p:spPr>
          <a:xfrm>
            <a:off x="598807" y="4285388"/>
            <a:ext cx="11407290" cy="1200329"/>
          </a:xfrm>
          <a:prstGeom prst="rect">
            <a:avLst/>
          </a:prstGeom>
        </p:spPr>
        <p:txBody>
          <a:bodyPr wrap="none">
            <a:spAutoFit/>
          </a:bodyPr>
          <a:lstStyle/>
          <a:p>
            <a:r>
              <a:rPr lang="en-GB" dirty="0">
                <a:solidFill>
                  <a:schemeClr val="accent4"/>
                </a:solidFill>
                <a:latin typeface="Montserrat Medium" pitchFamily="2" charset="0"/>
              </a:rPr>
              <a:t>Doors open at 8:45am, the register is taken promptly at 9am. If you arrive after 9am please take </a:t>
            </a:r>
          </a:p>
          <a:p>
            <a:r>
              <a:rPr lang="en-GB" dirty="0">
                <a:solidFill>
                  <a:schemeClr val="accent4"/>
                </a:solidFill>
                <a:latin typeface="Montserrat Medium" pitchFamily="2" charset="0"/>
              </a:rPr>
              <a:t>your child to the office.</a:t>
            </a:r>
            <a:endParaRPr lang="en-GB" dirty="0"/>
          </a:p>
          <a:p>
            <a:r>
              <a:rPr lang="en-GB" dirty="0">
                <a:solidFill>
                  <a:schemeClr val="accent4"/>
                </a:solidFill>
                <a:latin typeface="Montserrat Medium" pitchFamily="2" charset="0"/>
              </a:rPr>
              <a:t>End of the day is 3:15pm – if someone different is collecting your child, please inform one of the </a:t>
            </a:r>
          </a:p>
          <a:p>
            <a:r>
              <a:rPr lang="en-GB" dirty="0">
                <a:solidFill>
                  <a:schemeClr val="accent4"/>
                </a:solidFill>
                <a:latin typeface="Montserrat Medium" pitchFamily="2" charset="0"/>
              </a:rPr>
              <a:t>adults in your child's class.</a:t>
            </a:r>
          </a:p>
        </p:txBody>
      </p:sp>
    </p:spTree>
    <p:extLst>
      <p:ext uri="{BB962C8B-B14F-4D97-AF65-F5344CB8AC3E}">
        <p14:creationId xmlns:p14="http://schemas.microsoft.com/office/powerpoint/2010/main" val="202102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119818"/>
            <a:ext cx="9144000" cy="1046375"/>
          </a:xfrm>
        </p:spPr>
        <p:txBody>
          <a:bodyPr/>
          <a:lstStyle/>
          <a:p>
            <a:r>
              <a:rPr lang="en-GB" sz="4400" b="1" dirty="0">
                <a:solidFill>
                  <a:schemeClr val="accent3"/>
                </a:solidFill>
                <a:latin typeface="Montserrat SemiBold" panose="020B0604020202020204"/>
              </a:rPr>
              <a:t>Maths and English</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0" y="756228"/>
            <a:ext cx="12192000" cy="3749511"/>
          </a:xfrm>
        </p:spPr>
        <p:txBody>
          <a:bodyPr/>
          <a:lstStyle/>
          <a:p>
            <a:endParaRPr lang="en-GB" sz="2000" b="1" u="sng" dirty="0">
              <a:solidFill>
                <a:schemeClr val="accent4"/>
              </a:solidFill>
              <a:latin typeface="Montserrat Medium" pitchFamily="2" charset="0"/>
            </a:endParaRPr>
          </a:p>
          <a:p>
            <a:r>
              <a:rPr lang="en-GB" sz="2000" b="1" u="sng" dirty="0">
                <a:solidFill>
                  <a:schemeClr val="accent4"/>
                </a:solidFill>
                <a:latin typeface="Montserrat Medium" pitchFamily="2" charset="0"/>
              </a:rPr>
              <a:t>English</a:t>
            </a:r>
          </a:p>
          <a:p>
            <a:r>
              <a:rPr lang="en-GB" sz="2000" dirty="0">
                <a:solidFill>
                  <a:schemeClr val="accent4"/>
                </a:solidFill>
                <a:latin typeface="Montserrat Medium" pitchFamily="2" charset="0"/>
              </a:rPr>
              <a:t>Build upon the foundations that have been learnt in Reception.</a:t>
            </a:r>
          </a:p>
          <a:p>
            <a:r>
              <a:rPr lang="en-GB" sz="2000" dirty="0">
                <a:solidFill>
                  <a:schemeClr val="accent4"/>
                </a:solidFill>
                <a:latin typeface="Montserrat Medium" pitchFamily="2" charset="0"/>
              </a:rPr>
              <a:t>Begin to introduce more complex sentence structure and SPAG.</a:t>
            </a:r>
          </a:p>
          <a:p>
            <a:r>
              <a:rPr lang="en-GB" sz="2000" dirty="0">
                <a:solidFill>
                  <a:schemeClr val="accent4"/>
                </a:solidFill>
                <a:latin typeface="Montserrat Medium" pitchFamily="2" charset="0"/>
              </a:rPr>
              <a:t>E.g. adjectives, verbs, expanded noun phrases, conjunctions ! ?</a:t>
            </a:r>
          </a:p>
          <a:p>
            <a:r>
              <a:rPr lang="en-GB" sz="2000" dirty="0">
                <a:solidFill>
                  <a:schemeClr val="accent4"/>
                </a:solidFill>
                <a:latin typeface="Montserrat Medium" pitchFamily="2" charset="0"/>
              </a:rPr>
              <a:t>Building up the children’s writing stamina.</a:t>
            </a:r>
          </a:p>
          <a:p>
            <a:r>
              <a:rPr lang="en-GB" sz="2000" dirty="0">
                <a:solidFill>
                  <a:schemeClr val="accent4"/>
                </a:solidFill>
                <a:latin typeface="Montserrat Medium" pitchFamily="2" charset="0"/>
              </a:rPr>
              <a:t>Fiction and Non-fiction genres are covered throughout the year. </a:t>
            </a:r>
          </a:p>
          <a:p>
            <a:endParaRPr lang="en-GB" sz="2000" b="1" u="sng" dirty="0">
              <a:solidFill>
                <a:schemeClr val="accent4"/>
              </a:solidFill>
              <a:latin typeface="Montserrat Medium" pitchFamily="2" charset="0"/>
            </a:endParaRPr>
          </a:p>
          <a:p>
            <a:r>
              <a:rPr lang="en-GB" sz="2000" b="1" u="sng" dirty="0">
                <a:solidFill>
                  <a:schemeClr val="accent4"/>
                </a:solidFill>
                <a:latin typeface="Montserrat Medium" pitchFamily="2" charset="0"/>
              </a:rPr>
              <a:t>Maths</a:t>
            </a:r>
          </a:p>
          <a:p>
            <a:r>
              <a:rPr lang="en-GB" sz="2000" dirty="0">
                <a:solidFill>
                  <a:schemeClr val="accent4"/>
                </a:solidFill>
                <a:latin typeface="Montserrat Medium" pitchFamily="2" charset="0"/>
              </a:rPr>
              <a:t>Begin with a focus on 1 to 1 correspondence (counting), number recognition, number composition and number patterns.</a:t>
            </a:r>
          </a:p>
          <a:p>
            <a:r>
              <a:rPr lang="en-GB" sz="2000" dirty="0">
                <a:solidFill>
                  <a:schemeClr val="accent4"/>
                </a:solidFill>
                <a:latin typeface="Montserrat Medium" pitchFamily="2" charset="0"/>
              </a:rPr>
              <a:t>All new topics are introduced practically with resources before moving onto the abstract concept. </a:t>
            </a:r>
          </a:p>
          <a:p>
            <a:r>
              <a:rPr lang="en-GB" sz="2000" dirty="0">
                <a:solidFill>
                  <a:schemeClr val="accent4"/>
                </a:solidFill>
                <a:latin typeface="Montserrat Medium" pitchFamily="2" charset="0"/>
              </a:rPr>
              <a:t>Lessons are pacey, lots of opportunities for paired talk with no set groupings. Everyone is challenged to the best of their ability.</a:t>
            </a:r>
          </a:p>
          <a:p>
            <a:endParaRPr lang="en-GB" sz="2000" dirty="0">
              <a:solidFill>
                <a:schemeClr val="accent4"/>
              </a:solidFill>
              <a:latin typeface="Montserrat Medium" pitchFamily="2" charset="0"/>
            </a:endParaRPr>
          </a:p>
          <a:p>
            <a:r>
              <a:rPr lang="en-GB" sz="2000" dirty="0">
                <a:solidFill>
                  <a:schemeClr val="accent4"/>
                </a:solidFill>
                <a:latin typeface="Montserrat SemiBold" panose="020B0604020202020204"/>
              </a:rPr>
              <a:t> </a:t>
            </a:r>
          </a:p>
        </p:txBody>
      </p:sp>
    </p:spTree>
    <p:extLst>
      <p:ext uri="{BB962C8B-B14F-4D97-AF65-F5344CB8AC3E}">
        <p14:creationId xmlns:p14="http://schemas.microsoft.com/office/powerpoint/2010/main" val="232529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03483" y="-290147"/>
            <a:ext cx="9144000" cy="1046375"/>
          </a:xfrm>
        </p:spPr>
        <p:txBody>
          <a:bodyPr/>
          <a:lstStyle/>
          <a:p>
            <a:r>
              <a:rPr lang="en-GB" sz="4400" b="1" dirty="0">
                <a:solidFill>
                  <a:schemeClr val="accent3"/>
                </a:solidFill>
                <a:latin typeface="Montserrat SemiBold" panose="020B0604020202020204"/>
              </a:rPr>
              <a:t>Phonics</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281352" y="756228"/>
            <a:ext cx="11588261" cy="3749511"/>
          </a:xfrm>
        </p:spPr>
        <p:txBody>
          <a:bodyPr/>
          <a:lstStyle/>
          <a:p>
            <a:pPr>
              <a:lnSpc>
                <a:spcPct val="150000"/>
              </a:lnSpc>
            </a:pPr>
            <a:r>
              <a:rPr lang="en-GB" sz="2000" dirty="0">
                <a:solidFill>
                  <a:schemeClr val="accent4"/>
                </a:solidFill>
                <a:latin typeface="Montserrat Medium" pitchFamily="2" charset="0"/>
              </a:rPr>
              <a:t>Follows the Essential Letters and Sounds (ELS) scheme.</a:t>
            </a:r>
          </a:p>
          <a:p>
            <a:pPr>
              <a:lnSpc>
                <a:spcPct val="150000"/>
              </a:lnSpc>
            </a:pPr>
            <a:r>
              <a:rPr lang="en-GB" sz="2000" dirty="0">
                <a:solidFill>
                  <a:schemeClr val="accent4"/>
                </a:solidFill>
                <a:latin typeface="Montserrat Medium" pitchFamily="2" charset="0"/>
              </a:rPr>
              <a:t>Taught daily as a whole class.</a:t>
            </a:r>
          </a:p>
          <a:p>
            <a:pPr>
              <a:lnSpc>
                <a:spcPct val="150000"/>
              </a:lnSpc>
            </a:pPr>
            <a:r>
              <a:rPr lang="en-GB" sz="2000" dirty="0">
                <a:solidFill>
                  <a:schemeClr val="accent4"/>
                </a:solidFill>
                <a:latin typeface="Montserrat Medium" pitchFamily="2" charset="0"/>
              </a:rPr>
              <a:t>Children learn phase 5 sounds and alternative sounds.</a:t>
            </a:r>
          </a:p>
          <a:p>
            <a:endParaRPr lang="en-GB" sz="2000" dirty="0">
              <a:solidFill>
                <a:schemeClr val="accent4"/>
              </a:solidFill>
              <a:latin typeface="Montserrat Medium" pitchFamily="2" charset="0"/>
            </a:endParaRPr>
          </a:p>
          <a:p>
            <a:r>
              <a:rPr lang="en-GB" sz="2000" u="sng" dirty="0">
                <a:solidFill>
                  <a:schemeClr val="accent4"/>
                </a:solidFill>
                <a:latin typeface="Montserrat Medium" pitchFamily="2" charset="0"/>
              </a:rPr>
              <a:t>Phonics Screening Check</a:t>
            </a:r>
          </a:p>
          <a:p>
            <a:r>
              <a:rPr lang="en-GB" sz="2000" dirty="0">
                <a:solidFill>
                  <a:schemeClr val="accent4"/>
                </a:solidFill>
                <a:latin typeface="Montserrat Medium" pitchFamily="2" charset="0"/>
              </a:rPr>
              <a:t>The phonics screening was introduced eleven years ago by the government. It is designed to further inform our continual assessment of the children’s phonic knowledge and the results of the check will be shared with parents/carers in the end of year report.</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It comprises of a list of 40 words that children read one-to-one with a teacher. The list is a combination of both real and made up, non-words which rely purely on using phonics to decode. The non-words are words that have been made up and will be shown with a picture of an imaginary creature (alien) to help them.</a:t>
            </a:r>
          </a:p>
          <a:p>
            <a:endParaRPr lang="en-GB" sz="2000" dirty="0">
              <a:solidFill>
                <a:schemeClr val="accent4"/>
              </a:solidFill>
              <a:latin typeface="Montserrat Medium" pitchFamily="2" charset="0"/>
            </a:endParaRPr>
          </a:p>
          <a:p>
            <a:endParaRPr lang="en-GB" sz="2000" dirty="0">
              <a:solidFill>
                <a:schemeClr val="accent4"/>
              </a:solidFill>
              <a:latin typeface="Montserrat Medium" pitchFamily="2" charset="0"/>
            </a:endParaRPr>
          </a:p>
          <a:p>
            <a:r>
              <a:rPr lang="en-GB" sz="2000" dirty="0">
                <a:solidFill>
                  <a:schemeClr val="accent4"/>
                </a:solidFill>
                <a:latin typeface="Montserrat SemiBold" panose="020B0604020202020204"/>
              </a:rPr>
              <a:t> </a:t>
            </a:r>
          </a:p>
        </p:txBody>
      </p:sp>
    </p:spTree>
    <p:extLst>
      <p:ext uri="{BB962C8B-B14F-4D97-AF65-F5344CB8AC3E}">
        <p14:creationId xmlns:p14="http://schemas.microsoft.com/office/powerpoint/2010/main" val="310865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15208" y="83030"/>
            <a:ext cx="9144000" cy="774629"/>
          </a:xfrm>
        </p:spPr>
        <p:txBody>
          <a:bodyPr/>
          <a:lstStyle/>
          <a:p>
            <a:r>
              <a:rPr lang="en-GB" sz="4400" b="1" dirty="0">
                <a:solidFill>
                  <a:schemeClr val="accent3"/>
                </a:solidFill>
                <a:latin typeface="Montserrat SemiBold" panose="020B0604020202020204"/>
              </a:rPr>
              <a:t>Reading Books</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298938" y="857659"/>
            <a:ext cx="11746524" cy="3847482"/>
          </a:xfrm>
        </p:spPr>
        <p:txBody>
          <a:bodyPr/>
          <a:lstStyle/>
          <a:p>
            <a:r>
              <a:rPr lang="en-GB" sz="1800" dirty="0">
                <a:solidFill>
                  <a:schemeClr val="accent4"/>
                </a:solidFill>
                <a:latin typeface="Montserrat Medium" pitchFamily="2" charset="0"/>
              </a:rPr>
              <a:t>Reading is at the heart of the curriculum at Preston Hedge’s.</a:t>
            </a:r>
          </a:p>
          <a:p>
            <a:endParaRPr lang="en-GB" sz="1800" dirty="0">
              <a:solidFill>
                <a:schemeClr val="accent4"/>
              </a:solidFill>
              <a:latin typeface="Montserrat Medium" pitchFamily="2" charset="0"/>
            </a:endParaRPr>
          </a:p>
          <a:p>
            <a:r>
              <a:rPr lang="en-GB" sz="1800" dirty="0">
                <a:solidFill>
                  <a:schemeClr val="accent4"/>
                </a:solidFill>
                <a:latin typeface="Montserrat Medium" pitchFamily="2" charset="0"/>
              </a:rPr>
              <a:t>Our aspiration is for every child to be able to read fluently and enjoy reading.</a:t>
            </a:r>
          </a:p>
          <a:p>
            <a:endParaRPr lang="en-GB" sz="1800" dirty="0">
              <a:solidFill>
                <a:schemeClr val="accent4"/>
              </a:solidFill>
              <a:latin typeface="Montserrat Medium" pitchFamily="2" charset="0"/>
            </a:endParaRPr>
          </a:p>
          <a:p>
            <a:r>
              <a:rPr lang="en-GB" sz="1800" dirty="0">
                <a:solidFill>
                  <a:schemeClr val="accent4"/>
                </a:solidFill>
                <a:latin typeface="Montserrat Medium" pitchFamily="2" charset="0"/>
              </a:rPr>
              <a:t>Reading books match their fluency not their phonics knowledge.</a:t>
            </a:r>
          </a:p>
          <a:p>
            <a:r>
              <a:rPr lang="en-GB" sz="1800" dirty="0">
                <a:solidFill>
                  <a:schemeClr val="accent4"/>
                </a:solidFill>
                <a:latin typeface="Montserrat Medium" pitchFamily="2" charset="0"/>
              </a:rPr>
              <a:t> </a:t>
            </a:r>
          </a:p>
          <a:p>
            <a:r>
              <a:rPr lang="en-GB" sz="1800" dirty="0">
                <a:solidFill>
                  <a:schemeClr val="accent4"/>
                </a:solidFill>
                <a:latin typeface="Montserrat Medium" pitchFamily="2" charset="0"/>
              </a:rPr>
              <a:t>Reading books are for practise not challenge.</a:t>
            </a:r>
          </a:p>
          <a:p>
            <a:endParaRPr lang="en-GB" sz="1800" dirty="0">
              <a:solidFill>
                <a:schemeClr val="accent4"/>
              </a:solidFill>
              <a:latin typeface="Montserrat Medium" pitchFamily="2" charset="0"/>
            </a:endParaRPr>
          </a:p>
          <a:p>
            <a:r>
              <a:rPr lang="en-GB" sz="1800" dirty="0">
                <a:solidFill>
                  <a:schemeClr val="accent4"/>
                </a:solidFill>
                <a:latin typeface="Montserrat Medium" pitchFamily="2" charset="0"/>
              </a:rPr>
              <a:t> The most important part of reading is to gain fluency and automaticity. </a:t>
            </a:r>
          </a:p>
          <a:p>
            <a:endParaRPr lang="en-GB" sz="1800" dirty="0">
              <a:solidFill>
                <a:schemeClr val="accent4"/>
              </a:solidFill>
              <a:latin typeface="Montserrat Medium" pitchFamily="2" charset="0"/>
            </a:endParaRPr>
          </a:p>
          <a:p>
            <a:r>
              <a:rPr lang="en-GB" sz="1800" dirty="0">
                <a:solidFill>
                  <a:schemeClr val="accent4"/>
                </a:solidFill>
                <a:latin typeface="Montserrat Medium" pitchFamily="2" charset="0"/>
              </a:rPr>
              <a:t>Your child may come home with the same reading book, but this is to consolidate their reading skills to enable them to become fluent readers.</a:t>
            </a:r>
          </a:p>
          <a:p>
            <a:endParaRPr lang="en-GB" sz="1800" dirty="0">
              <a:solidFill>
                <a:schemeClr val="accent4"/>
              </a:solidFill>
              <a:latin typeface="Montserrat Medium" pitchFamily="2" charset="0"/>
            </a:endParaRPr>
          </a:p>
          <a:p>
            <a:r>
              <a:rPr lang="en-GB" sz="1800" dirty="0">
                <a:solidFill>
                  <a:schemeClr val="accent4"/>
                </a:solidFill>
                <a:latin typeface="Montserrat Medium" pitchFamily="2" charset="0"/>
              </a:rPr>
              <a:t>Library session every Monday morning – children can go to the library bus and change their library book. Please remember to bring your library book back to exchange for a new one.</a:t>
            </a:r>
          </a:p>
          <a:p>
            <a:endParaRPr lang="en-GB" sz="1800" dirty="0">
              <a:solidFill>
                <a:schemeClr val="accent4"/>
              </a:solidFill>
              <a:latin typeface="Montserrat Medium" pitchFamily="2" charset="0"/>
            </a:endParaRPr>
          </a:p>
        </p:txBody>
      </p:sp>
    </p:spTree>
    <p:extLst>
      <p:ext uri="{BB962C8B-B14F-4D97-AF65-F5344CB8AC3E}">
        <p14:creationId xmlns:p14="http://schemas.microsoft.com/office/powerpoint/2010/main" val="334704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15208" y="83030"/>
            <a:ext cx="9144000" cy="774629"/>
          </a:xfrm>
        </p:spPr>
        <p:txBody>
          <a:bodyPr/>
          <a:lstStyle/>
          <a:p>
            <a:r>
              <a:rPr lang="en-GB" sz="4400" b="1" dirty="0">
                <a:solidFill>
                  <a:schemeClr val="accent3"/>
                </a:solidFill>
                <a:latin typeface="Montserrat SemiBold" panose="020B0604020202020204"/>
              </a:rPr>
              <a:t>Reading Recognition</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5077097" y="1127625"/>
            <a:ext cx="6280386" cy="3847482"/>
          </a:xfrm>
        </p:spPr>
        <p:txBody>
          <a:bodyPr/>
          <a:lstStyle/>
          <a:p>
            <a:r>
              <a:rPr lang="en-GB" sz="1800" dirty="0">
                <a:solidFill>
                  <a:schemeClr val="accent4"/>
                </a:solidFill>
                <a:latin typeface="Montserrat Medium" pitchFamily="2" charset="0"/>
              </a:rPr>
              <a:t>Each day your child reads their reading scheme book to an adult at home, please sign and date their journal and then tick the grid at the front. </a:t>
            </a:r>
            <a:br>
              <a:rPr lang="en-GB" sz="1800" dirty="0">
                <a:solidFill>
                  <a:schemeClr val="accent4"/>
                </a:solidFill>
                <a:latin typeface="Montserrat Medium" pitchFamily="2" charset="0"/>
              </a:rPr>
            </a:br>
            <a:r>
              <a:rPr lang="en-GB" sz="1800" b="1" dirty="0">
                <a:solidFill>
                  <a:schemeClr val="accent4"/>
                </a:solidFill>
                <a:latin typeface="Montserrat Medium" pitchFamily="2" charset="0"/>
              </a:rPr>
              <a:t>One tick per day read. </a:t>
            </a:r>
            <a:br>
              <a:rPr lang="en-GB" sz="1800" dirty="0">
                <a:solidFill>
                  <a:schemeClr val="accent4"/>
                </a:solidFill>
                <a:latin typeface="Montserrat Medium" pitchFamily="2" charset="0"/>
              </a:rPr>
            </a:br>
            <a:r>
              <a:rPr lang="en-GB" sz="1800" dirty="0">
                <a:solidFill>
                  <a:schemeClr val="accent4"/>
                </a:solidFill>
                <a:latin typeface="Montserrat Medium" pitchFamily="2" charset="0"/>
              </a:rPr>
              <a:t>We can then issue the reading recognition certificates and badge accordingly.</a:t>
            </a:r>
          </a:p>
          <a:p>
            <a:pPr algn="l"/>
            <a:endParaRPr lang="en-GB" sz="1800" dirty="0">
              <a:solidFill>
                <a:schemeClr val="accent4"/>
              </a:solidFill>
              <a:latin typeface="Montserrat Medium" pitchFamily="2" charset="0"/>
            </a:endParaRPr>
          </a:p>
          <a:p>
            <a:pPr algn="l">
              <a:lnSpc>
                <a:spcPct val="150000"/>
              </a:lnSpc>
            </a:pPr>
            <a:r>
              <a:rPr lang="en-GB" sz="1800" dirty="0">
                <a:solidFill>
                  <a:schemeClr val="accent4"/>
                </a:solidFill>
                <a:latin typeface="Montserrat Medium" pitchFamily="2" charset="0"/>
              </a:rPr>
              <a:t>20 days – Bronze Certificate</a:t>
            </a:r>
          </a:p>
          <a:p>
            <a:pPr algn="l">
              <a:lnSpc>
                <a:spcPct val="150000"/>
              </a:lnSpc>
            </a:pPr>
            <a:r>
              <a:rPr lang="en-GB" sz="1800" dirty="0">
                <a:solidFill>
                  <a:schemeClr val="accent4"/>
                </a:solidFill>
                <a:latin typeface="Montserrat Medium" pitchFamily="2" charset="0"/>
              </a:rPr>
              <a:t>50 days – Silver Certificate</a:t>
            </a:r>
          </a:p>
          <a:p>
            <a:pPr algn="l">
              <a:lnSpc>
                <a:spcPct val="150000"/>
              </a:lnSpc>
            </a:pPr>
            <a:r>
              <a:rPr lang="en-GB" sz="1800" dirty="0">
                <a:solidFill>
                  <a:schemeClr val="accent4"/>
                </a:solidFill>
                <a:latin typeface="Montserrat Medium" pitchFamily="2" charset="0"/>
              </a:rPr>
              <a:t>100 days – Gold Certificate</a:t>
            </a:r>
          </a:p>
          <a:p>
            <a:pPr algn="l">
              <a:lnSpc>
                <a:spcPct val="150000"/>
              </a:lnSpc>
            </a:pPr>
            <a:r>
              <a:rPr lang="en-GB" sz="1800" dirty="0">
                <a:solidFill>
                  <a:schemeClr val="accent4"/>
                </a:solidFill>
                <a:latin typeface="Montserrat Medium" pitchFamily="2" charset="0"/>
              </a:rPr>
              <a:t>150 days – Platinum Certificate</a:t>
            </a:r>
          </a:p>
          <a:p>
            <a:pPr algn="l">
              <a:lnSpc>
                <a:spcPct val="150000"/>
              </a:lnSpc>
            </a:pPr>
            <a:r>
              <a:rPr lang="en-GB" sz="1800" dirty="0">
                <a:solidFill>
                  <a:schemeClr val="accent4"/>
                </a:solidFill>
                <a:latin typeface="Montserrat Medium" pitchFamily="2" charset="0"/>
              </a:rPr>
              <a:t>200 days – Reading Award Badge</a:t>
            </a:r>
          </a:p>
          <a:p>
            <a:pPr algn="l">
              <a:lnSpc>
                <a:spcPct val="150000"/>
              </a:lnSpc>
            </a:pPr>
            <a:r>
              <a:rPr lang="en-GB" sz="1800" dirty="0">
                <a:solidFill>
                  <a:schemeClr val="accent4"/>
                </a:solidFill>
                <a:latin typeface="Montserrat Medium" pitchFamily="2" charset="0"/>
              </a:rPr>
              <a:t>250+ days – Vending Machine Visit</a:t>
            </a:r>
          </a:p>
          <a:p>
            <a:pPr algn="l"/>
            <a:endParaRPr lang="en-GB" sz="1800" dirty="0">
              <a:solidFill>
                <a:schemeClr val="accent4"/>
              </a:solidFill>
              <a:latin typeface="Montserrat Medium" pitchFamily="2" charset="0"/>
            </a:endParaRPr>
          </a:p>
          <a:p>
            <a:pPr algn="l"/>
            <a:endParaRPr lang="en-GB" sz="1800" dirty="0">
              <a:solidFill>
                <a:schemeClr val="accent4"/>
              </a:solidFill>
              <a:latin typeface="Montserrat Medium" pitchFamily="2" charset="0"/>
            </a:endParaRPr>
          </a:p>
        </p:txBody>
      </p:sp>
      <p:pic>
        <p:nvPicPr>
          <p:cNvPr id="4" name="Picture 3"/>
          <p:cNvPicPr>
            <a:picLocks noChangeAspect="1"/>
          </p:cNvPicPr>
          <p:nvPr/>
        </p:nvPicPr>
        <p:blipFill>
          <a:blip r:embed="rId2"/>
          <a:stretch>
            <a:fillRect/>
          </a:stretch>
        </p:blipFill>
        <p:spPr>
          <a:xfrm>
            <a:off x="505777" y="857659"/>
            <a:ext cx="4310063" cy="4616152"/>
          </a:xfrm>
          <a:prstGeom prst="rect">
            <a:avLst/>
          </a:prstGeom>
        </p:spPr>
      </p:pic>
    </p:spTree>
    <p:extLst>
      <p:ext uri="{BB962C8B-B14F-4D97-AF65-F5344CB8AC3E}">
        <p14:creationId xmlns:p14="http://schemas.microsoft.com/office/powerpoint/2010/main" val="403110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462454" y="88738"/>
            <a:ext cx="9144000" cy="1046375"/>
          </a:xfrm>
        </p:spPr>
        <p:txBody>
          <a:bodyPr/>
          <a:lstStyle/>
          <a:p>
            <a:r>
              <a:rPr lang="en-GB" sz="4400" b="1" dirty="0">
                <a:solidFill>
                  <a:schemeClr val="accent3"/>
                </a:solidFill>
                <a:latin typeface="Montserrat SemiBold" panose="020B0604020202020204"/>
              </a:rPr>
              <a:t>Spellings </a:t>
            </a:r>
            <a:endParaRPr lang="en-GB" sz="1800" b="1" dirty="0">
              <a:solidFill>
                <a:schemeClr val="accent3"/>
              </a:solidFill>
              <a:latin typeface="Montserrat SemiBold" panose="020B0604020202020204"/>
            </a:endParaRP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430822" y="1234675"/>
            <a:ext cx="11473961" cy="3749511"/>
          </a:xfrm>
        </p:spPr>
        <p:txBody>
          <a:bodyPr/>
          <a:lstStyle/>
          <a:p>
            <a:pPr fontAlgn="base"/>
            <a:r>
              <a:rPr lang="en-GB" sz="2000" dirty="0">
                <a:solidFill>
                  <a:srgbClr val="3F6F63"/>
                </a:solidFill>
                <a:latin typeface="Montserrat Medium" pitchFamily="2" charset="0"/>
              </a:rPr>
              <a:t>New spellings will be sent home on a Monday with a spelling test taking place the following Monday.</a:t>
            </a:r>
          </a:p>
          <a:p>
            <a:pPr fontAlgn="base"/>
            <a:endParaRPr lang="en-GB" sz="2000" dirty="0">
              <a:solidFill>
                <a:srgbClr val="3F6F63"/>
              </a:solidFill>
              <a:latin typeface="Montserrat Medium" pitchFamily="2" charset="0"/>
            </a:endParaRPr>
          </a:p>
          <a:p>
            <a:pPr fontAlgn="base"/>
            <a:r>
              <a:rPr lang="en-GB" sz="2000" dirty="0">
                <a:solidFill>
                  <a:srgbClr val="3F6F63"/>
                </a:solidFill>
                <a:latin typeface="Montserrat Medium" pitchFamily="2" charset="0"/>
              </a:rPr>
              <a:t>Most children will bring home 8 spellings to learn; focusing on a particular sound </a:t>
            </a:r>
          </a:p>
          <a:p>
            <a:pPr fontAlgn="base"/>
            <a:r>
              <a:rPr lang="en-GB" sz="2000" dirty="0">
                <a:solidFill>
                  <a:srgbClr val="3F6F63"/>
                </a:solidFill>
                <a:latin typeface="Montserrat Medium" pitchFamily="2" charset="0"/>
              </a:rPr>
              <a:t>e.g. the ‘ay’ sound (play, say, bay)</a:t>
            </a:r>
          </a:p>
          <a:p>
            <a:pPr fontAlgn="base"/>
            <a:endParaRPr lang="en-GB" sz="2000" dirty="0">
              <a:solidFill>
                <a:srgbClr val="3F6F63"/>
              </a:solidFill>
              <a:latin typeface="Montserrat Medium" pitchFamily="2" charset="0"/>
            </a:endParaRPr>
          </a:p>
          <a:p>
            <a:pPr fontAlgn="base"/>
            <a:r>
              <a:rPr lang="en-GB" sz="2000" dirty="0">
                <a:solidFill>
                  <a:srgbClr val="3F6F63"/>
                </a:solidFill>
                <a:latin typeface="Montserrat Medium" pitchFamily="2" charset="0"/>
              </a:rPr>
              <a:t>Surprise spellings – the children will also be tested on 2 surprise spellings (focusing on the same sound)</a:t>
            </a:r>
          </a:p>
          <a:p>
            <a:pPr fontAlgn="base"/>
            <a:endParaRPr lang="en-GB" sz="2000" dirty="0">
              <a:solidFill>
                <a:srgbClr val="3F6F63"/>
              </a:solidFill>
              <a:latin typeface="Montserrat Medium" pitchFamily="2" charset="0"/>
            </a:endParaRPr>
          </a:p>
          <a:p>
            <a:pPr fontAlgn="base"/>
            <a:r>
              <a:rPr lang="en-GB" sz="2000" dirty="0">
                <a:solidFill>
                  <a:srgbClr val="3F6F63"/>
                </a:solidFill>
                <a:latin typeface="Montserrat Medium" pitchFamily="2" charset="0"/>
              </a:rPr>
              <a:t>First spellings will be coming home on Monday 18</a:t>
            </a:r>
            <a:r>
              <a:rPr lang="en-GB" sz="2000" baseline="30000" dirty="0">
                <a:solidFill>
                  <a:srgbClr val="3F6F63"/>
                </a:solidFill>
                <a:latin typeface="Montserrat Medium" pitchFamily="2" charset="0"/>
              </a:rPr>
              <a:t>th</a:t>
            </a:r>
            <a:r>
              <a:rPr lang="en-GB" sz="2000" dirty="0">
                <a:solidFill>
                  <a:srgbClr val="3F6F63"/>
                </a:solidFill>
                <a:latin typeface="Montserrat Medium" pitchFamily="2" charset="0"/>
              </a:rPr>
              <a:t> September</a:t>
            </a:r>
          </a:p>
          <a:p>
            <a:pPr fontAlgn="base"/>
            <a:endParaRPr lang="en-GB" sz="2000" dirty="0">
              <a:solidFill>
                <a:srgbClr val="3F6F63"/>
              </a:solidFill>
              <a:latin typeface="Montserrat Medium" pitchFamily="2" charset="0"/>
            </a:endParaRPr>
          </a:p>
          <a:p>
            <a:pPr fontAlgn="base"/>
            <a:r>
              <a:rPr lang="en-GB" sz="2000" dirty="0">
                <a:solidFill>
                  <a:srgbClr val="3F6F63"/>
                </a:solidFill>
                <a:latin typeface="Montserrat Medium" pitchFamily="2" charset="0"/>
              </a:rPr>
              <a:t>Spellings will be stuck inside the children’s reading journals each Monday. An electronic copy will also be uploaded to seesaw -your child will come home with an individual login for this next week.</a:t>
            </a:r>
            <a:endParaRPr lang="en-US" sz="2000" dirty="0">
              <a:latin typeface="Montserrat Medium" pitchFamily="2" charset="0"/>
            </a:endParaRPr>
          </a:p>
          <a:p>
            <a:endParaRPr lang="en-GB" sz="2000" dirty="0">
              <a:solidFill>
                <a:schemeClr val="accent4"/>
              </a:solidFill>
              <a:latin typeface="Montserrat Medium" pitchFamily="2" charset="0"/>
            </a:endParaRPr>
          </a:p>
        </p:txBody>
      </p:sp>
    </p:spTree>
    <p:extLst>
      <p:ext uri="{BB962C8B-B14F-4D97-AF65-F5344CB8AC3E}">
        <p14:creationId xmlns:p14="http://schemas.microsoft.com/office/powerpoint/2010/main" val="643035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422845"/>
            <a:ext cx="9144000" cy="1046375"/>
          </a:xfrm>
        </p:spPr>
        <p:txBody>
          <a:bodyPr/>
          <a:lstStyle/>
          <a:p>
            <a:r>
              <a:rPr lang="en-GB" sz="4400" b="1" dirty="0">
                <a:solidFill>
                  <a:schemeClr val="accent3"/>
                </a:solidFill>
                <a:latin typeface="Montserrat SemiBold" panose="020B0604020202020204"/>
              </a:rPr>
              <a:t>Cursive Handwriting</a:t>
            </a:r>
            <a:r>
              <a:rPr lang="en-GB" sz="1800" b="1" dirty="0">
                <a:solidFill>
                  <a:srgbClr val="06344C"/>
                </a:solidFill>
                <a:latin typeface="Montserrat SemiBold" panose="020B0604020202020204"/>
              </a:rPr>
              <a:t> </a:t>
            </a:r>
            <a:br>
              <a:rPr lang="en-GB" sz="1800" b="1" dirty="0">
                <a:solidFill>
                  <a:srgbClr val="06344C"/>
                </a:solidFill>
                <a:latin typeface="Montserrat SemiBold" panose="020B0604020202020204"/>
              </a:rPr>
            </a:br>
            <a:endParaRPr lang="en-GB" sz="4400" b="1" dirty="0">
              <a:solidFill>
                <a:schemeClr val="accent3"/>
              </a:solidFill>
              <a:latin typeface="Montserrat SemiBold" panose="020B0604020202020204"/>
            </a:endParaRP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495300" y="946033"/>
            <a:ext cx="11201400" cy="3873608"/>
          </a:xfrm>
        </p:spPr>
        <p:txBody>
          <a:bodyPr/>
          <a:lstStyle/>
          <a:p>
            <a:r>
              <a:rPr lang="en-GB" sz="2000" dirty="0">
                <a:solidFill>
                  <a:schemeClr val="accent4"/>
                </a:solidFill>
                <a:latin typeface="Montserrat Medium" pitchFamily="2" charset="0"/>
              </a:rPr>
              <a:t>Cursive is a handwriting style where all letters have an entry stroke which means letters always start from the same place.</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Letters are produced in a flowing movement, which helps the development of a physical memory of how each letter is written. </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Letters all start in the same place and flow from left to right, which reduces the likelihood of reversal mix-ups such as b/d and p/q. </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Because of the smooth flow, writing soon becomes quicker and easier. </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There is no messy transition stage when children move from print to a joined style. If cursive writing is taught from the start, only one style is needed. </a:t>
            </a:r>
          </a:p>
          <a:p>
            <a:endParaRPr lang="en-GB" sz="2000" dirty="0">
              <a:solidFill>
                <a:schemeClr val="accent4"/>
              </a:solidFill>
              <a:latin typeface="Montserrat Medium" pitchFamily="2" charset="0"/>
            </a:endParaRPr>
          </a:p>
          <a:p>
            <a:r>
              <a:rPr lang="en-GB" sz="2000" dirty="0">
                <a:solidFill>
                  <a:schemeClr val="accent4"/>
                </a:solidFill>
                <a:latin typeface="Montserrat Medium" pitchFamily="2" charset="0"/>
              </a:rPr>
              <a:t>The children have opportunities in class to practise their handwriting everyday.</a:t>
            </a:r>
          </a:p>
          <a:p>
            <a:endParaRPr lang="en-GB" sz="2800" dirty="0">
              <a:solidFill>
                <a:schemeClr val="accent4"/>
              </a:solidFill>
              <a:latin typeface="Montserrat Medium" pitchFamily="2" charset="0"/>
            </a:endParaRPr>
          </a:p>
          <a:p>
            <a:endParaRPr lang="en-GB" sz="2800" dirty="0">
              <a:solidFill>
                <a:schemeClr val="accent4"/>
              </a:solidFill>
              <a:latin typeface="Montserrat Medium" pitchFamily="2" charset="0"/>
            </a:endParaRPr>
          </a:p>
        </p:txBody>
      </p:sp>
    </p:spTree>
    <p:extLst>
      <p:ext uri="{BB962C8B-B14F-4D97-AF65-F5344CB8AC3E}">
        <p14:creationId xmlns:p14="http://schemas.microsoft.com/office/powerpoint/2010/main" val="413827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50377" y="167054"/>
            <a:ext cx="9144000" cy="783421"/>
          </a:xfrm>
        </p:spPr>
        <p:txBody>
          <a:bodyPr/>
          <a:lstStyle/>
          <a:p>
            <a:r>
              <a:rPr lang="en-GB" sz="4400" b="1" dirty="0">
                <a:solidFill>
                  <a:schemeClr val="accent3"/>
                </a:solidFill>
                <a:latin typeface="Montserrat SemiBold" panose="020B0604020202020204"/>
              </a:rPr>
              <a:t>Curriculum</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36281" y="950475"/>
            <a:ext cx="11972192" cy="3749511"/>
          </a:xfrm>
        </p:spPr>
        <p:txBody>
          <a:bodyPr/>
          <a:lstStyle/>
          <a:p>
            <a:endParaRPr lang="en-GB" sz="2000" dirty="0">
              <a:solidFill>
                <a:schemeClr val="accent4"/>
              </a:solidFill>
              <a:latin typeface="Montserrat SemiBold" panose="020B0604020202020204"/>
            </a:endParaRPr>
          </a:p>
          <a:p>
            <a:r>
              <a:rPr lang="en-GB" sz="2000" dirty="0">
                <a:solidFill>
                  <a:schemeClr val="accent4"/>
                </a:solidFill>
                <a:latin typeface="Montserrat SemiBold" panose="020B0604020202020204"/>
              </a:rPr>
              <a:t>Over the year we cover 6 topics, alternating between Geography and History. </a:t>
            </a:r>
          </a:p>
          <a:p>
            <a:r>
              <a:rPr lang="en-GB" sz="2000" dirty="0">
                <a:solidFill>
                  <a:schemeClr val="accent4"/>
                </a:solidFill>
                <a:latin typeface="Montserrat SemiBold" panose="020B0604020202020204"/>
              </a:rPr>
              <a:t>All lessons are planned with our ethos in mind; Fun, Creativity and achievement.</a:t>
            </a:r>
          </a:p>
          <a:p>
            <a:pPr>
              <a:lnSpc>
                <a:spcPct val="150000"/>
              </a:lnSpc>
            </a:pPr>
            <a:r>
              <a:rPr lang="en-GB" sz="2000" dirty="0">
                <a:solidFill>
                  <a:schemeClr val="accent4"/>
                </a:solidFill>
                <a:latin typeface="Montserrat SemiBold" panose="020B0604020202020204"/>
              </a:rPr>
              <a:t>Year 1 Topics:</a:t>
            </a:r>
          </a:p>
          <a:p>
            <a:pPr>
              <a:lnSpc>
                <a:spcPct val="150000"/>
              </a:lnSpc>
            </a:pPr>
            <a:r>
              <a:rPr lang="en-GB" sz="2000" dirty="0">
                <a:solidFill>
                  <a:schemeClr val="accent4"/>
                </a:solidFill>
                <a:latin typeface="Montserrat SemiBold" panose="020B0604020202020204"/>
              </a:rPr>
              <a:t>Term 1 – The World Around Us </a:t>
            </a:r>
          </a:p>
          <a:p>
            <a:r>
              <a:rPr lang="en-GB" sz="1600" dirty="0">
                <a:solidFill>
                  <a:schemeClr val="accent4"/>
                </a:solidFill>
                <a:latin typeface="Montserrat SemiBold" panose="020B0604020202020204"/>
              </a:rPr>
              <a:t>(Local Geography including habitats)</a:t>
            </a:r>
          </a:p>
          <a:p>
            <a:pPr>
              <a:lnSpc>
                <a:spcPct val="150000"/>
              </a:lnSpc>
            </a:pPr>
            <a:r>
              <a:rPr lang="en-GB" sz="2000" dirty="0">
                <a:solidFill>
                  <a:schemeClr val="accent4"/>
                </a:solidFill>
                <a:latin typeface="Montserrat SemiBold" panose="020B0604020202020204"/>
              </a:rPr>
              <a:t>Term 2 - The Tudors: Henry VIII </a:t>
            </a:r>
          </a:p>
          <a:p>
            <a:r>
              <a:rPr lang="en-GB" sz="2000" dirty="0">
                <a:solidFill>
                  <a:schemeClr val="accent4"/>
                </a:solidFill>
                <a:latin typeface="Montserrat SemiBold" panose="020B0604020202020204"/>
              </a:rPr>
              <a:t>Term 3 - This </a:t>
            </a:r>
            <a:r>
              <a:rPr lang="en-GB" sz="2000" dirty="0" err="1">
                <a:solidFill>
                  <a:schemeClr val="accent4"/>
                </a:solidFill>
                <a:latin typeface="Montserrat SemiBold" panose="020B0604020202020204"/>
              </a:rPr>
              <a:t>Sceptred</a:t>
            </a:r>
            <a:r>
              <a:rPr lang="en-GB" sz="2000" dirty="0">
                <a:solidFill>
                  <a:schemeClr val="accent4"/>
                </a:solidFill>
                <a:latin typeface="Montserrat SemiBold" panose="020B0604020202020204"/>
              </a:rPr>
              <a:t> Isle </a:t>
            </a:r>
          </a:p>
          <a:p>
            <a:r>
              <a:rPr lang="en-GB" sz="1600" dirty="0">
                <a:solidFill>
                  <a:schemeClr val="accent4"/>
                </a:solidFill>
                <a:latin typeface="Montserrat SemiBold" panose="020B0604020202020204"/>
              </a:rPr>
              <a:t> (Geography including Human and Physical Comparisons) </a:t>
            </a:r>
          </a:p>
          <a:p>
            <a:pPr>
              <a:lnSpc>
                <a:spcPct val="150000"/>
              </a:lnSpc>
            </a:pPr>
            <a:r>
              <a:rPr lang="en-GB" sz="2000" dirty="0">
                <a:solidFill>
                  <a:schemeClr val="accent4"/>
                </a:solidFill>
                <a:latin typeface="Montserrat SemiBold" panose="020B0604020202020204"/>
              </a:rPr>
              <a:t>Term 4 - The Elizabethans </a:t>
            </a:r>
          </a:p>
          <a:p>
            <a:r>
              <a:rPr lang="en-GB" sz="2000" dirty="0">
                <a:solidFill>
                  <a:schemeClr val="accent4"/>
                </a:solidFill>
                <a:latin typeface="Montserrat SemiBold" panose="020B0604020202020204"/>
              </a:rPr>
              <a:t>Term 5 - Poles Apart</a:t>
            </a:r>
          </a:p>
          <a:p>
            <a:r>
              <a:rPr lang="en-GB" sz="1600" dirty="0">
                <a:solidFill>
                  <a:schemeClr val="accent4"/>
                </a:solidFill>
                <a:latin typeface="Montserrat SemiBold" panose="020B0604020202020204"/>
              </a:rPr>
              <a:t>(Environmental Geography) </a:t>
            </a:r>
          </a:p>
          <a:p>
            <a:pPr>
              <a:lnSpc>
                <a:spcPct val="150000"/>
              </a:lnSpc>
            </a:pPr>
            <a:r>
              <a:rPr lang="en-GB" sz="2000" dirty="0">
                <a:solidFill>
                  <a:schemeClr val="accent4"/>
                </a:solidFill>
                <a:latin typeface="Montserrat SemiBold" panose="020B0604020202020204"/>
              </a:rPr>
              <a:t>Term 6 - The Victorians </a:t>
            </a:r>
          </a:p>
          <a:p>
            <a:endParaRPr lang="en-GB" sz="2000" dirty="0">
              <a:solidFill>
                <a:schemeClr val="accent4"/>
              </a:solidFill>
              <a:latin typeface="Montserrat SemiBold" panose="020B0604020202020204"/>
            </a:endParaRPr>
          </a:p>
          <a:p>
            <a:endParaRPr lang="en-GB" sz="2000" dirty="0">
              <a:solidFill>
                <a:schemeClr val="accent4"/>
              </a:solidFill>
              <a:latin typeface="Montserrat SemiBold" panose="020B0604020202020204"/>
            </a:endParaRPr>
          </a:p>
        </p:txBody>
      </p:sp>
    </p:spTree>
    <p:extLst>
      <p:ext uri="{BB962C8B-B14F-4D97-AF65-F5344CB8AC3E}">
        <p14:creationId xmlns:p14="http://schemas.microsoft.com/office/powerpoint/2010/main" val="3845686672"/>
      </p:ext>
    </p:extLst>
  </p:cSld>
  <p:clrMapOvr>
    <a:masterClrMapping/>
  </p:clrMapOvr>
</p:sld>
</file>

<file path=ppt/theme/theme1.xml><?xml version="1.0" encoding="utf-8"?>
<a:theme xmlns:a="http://schemas.openxmlformats.org/drawingml/2006/main" name="Preston Hedges Trust Slide 2">
  <a:themeElements>
    <a:clrScheme name="Custom 1">
      <a:dk1>
        <a:srgbClr val="000000"/>
      </a:dk1>
      <a:lt1>
        <a:srgbClr val="FFFFFF"/>
      </a:lt1>
      <a:dk2>
        <a:srgbClr val="000000"/>
      </a:dk2>
      <a:lt2>
        <a:srgbClr val="FFFFFF"/>
      </a:lt2>
      <a:accent1>
        <a:srgbClr val="0D4162"/>
      </a:accent1>
      <a:accent2>
        <a:srgbClr val="DDB54C"/>
      </a:accent2>
      <a:accent3>
        <a:srgbClr val="06344C"/>
      </a:accent3>
      <a:accent4>
        <a:srgbClr val="549484"/>
      </a:accent4>
      <a:accent5>
        <a:srgbClr val="FFFFFF"/>
      </a:accent5>
      <a:accent6>
        <a:srgbClr val="FFFFFF"/>
      </a:accent6>
      <a:hlink>
        <a:srgbClr val="549484"/>
      </a:hlink>
      <a:folHlink>
        <a:srgbClr val="0D416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ton Hedges Trust Slide 2" id="{C85D57FE-D200-47A5-B8BB-C7D92471DDC8}" vid="{AD7D663B-C609-4ED5-9248-A4D611058F82}"/>
    </a:ext>
  </a:extLst>
</a:theme>
</file>

<file path=docProps/app.xml><?xml version="1.0" encoding="utf-8"?>
<Properties xmlns="http://schemas.openxmlformats.org/officeDocument/2006/extended-properties" xmlns:vt="http://schemas.openxmlformats.org/officeDocument/2006/docPropsVTypes">
  <TotalTime>568</TotalTime>
  <Words>1147</Words>
  <Application>Microsoft Office PowerPoint</Application>
  <PresentationFormat>Widescreen</PresentationFormat>
  <Paragraphs>148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Montserrat Medium</vt:lpstr>
      <vt:lpstr>Montserrat SemiBold</vt:lpstr>
      <vt:lpstr>Preston Hedges Trust Slide 2</vt:lpstr>
      <vt:lpstr>Welcome to Year 1  </vt:lpstr>
      <vt:lpstr>Timetable</vt:lpstr>
      <vt:lpstr>Maths and English</vt:lpstr>
      <vt:lpstr>Phonics</vt:lpstr>
      <vt:lpstr>Reading Books</vt:lpstr>
      <vt:lpstr>Reading Recognition</vt:lpstr>
      <vt:lpstr>Spellings </vt:lpstr>
      <vt:lpstr>Cursive Handwriting  </vt:lpstr>
      <vt:lpstr>Curriculum</vt:lpstr>
      <vt:lpstr>PE</vt:lpstr>
      <vt:lpstr>Big Outdoors</vt:lpstr>
      <vt:lpstr>Homework</vt:lpstr>
      <vt:lpstr>How You Can Help Us</vt:lpstr>
      <vt:lpstr>Exciting things to come</vt:lpstr>
      <vt:lpstr>Any questions?</vt:lpstr>
    </vt:vector>
  </TitlesOfParts>
  <Company>EasiPC Services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dc:title>
  <dc:creator>Sarah Lang</dc:creator>
  <cp:lastModifiedBy>Marije Tilley</cp:lastModifiedBy>
  <cp:revision>50</cp:revision>
  <dcterms:created xsi:type="dcterms:W3CDTF">2022-09-07T07:35:51Z</dcterms:created>
  <dcterms:modified xsi:type="dcterms:W3CDTF">2023-09-19T13:25:38Z</dcterms:modified>
</cp:coreProperties>
</file>