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75" r:id="rId3"/>
    <p:sldId id="276" r:id="rId4"/>
    <p:sldId id="277" r:id="rId5"/>
    <p:sldId id="278" r:id="rId6"/>
    <p:sldId id="258" r:id="rId7"/>
    <p:sldId id="270" r:id="rId8"/>
    <p:sldId id="260" r:id="rId9"/>
    <p:sldId id="272" r:id="rId10"/>
    <p:sldId id="267" r:id="rId11"/>
    <p:sldId id="259" r:id="rId12"/>
    <p:sldId id="274" r:id="rId13"/>
    <p:sldId id="279" r:id="rId14"/>
    <p:sldId id="271" r:id="rId15"/>
    <p:sldId id="27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8"/>
          <p:cNvSpPr txBox="1">
            <a:spLocks noGrp="1"/>
          </p:cNvSpPr>
          <p:nvPr>
            <p:ph type="title"/>
          </p:nvPr>
        </p:nvSpPr>
        <p:spPr>
          <a:xfrm>
            <a:off x="831850" y="493681"/>
            <a:ext cx="10515600" cy="1099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>
                <a:solidFill>
                  <a:schemeClr val="accent3"/>
                </a:solidFill>
                <a:latin typeface="Montserrat SemiBold" panose="020B060402020202020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29" name="Google Shape;29;p18"/>
          <p:cNvSpPr txBox="1">
            <a:spLocks noGrp="1"/>
          </p:cNvSpPr>
          <p:nvPr>
            <p:ph type="body" idx="1"/>
          </p:nvPr>
        </p:nvSpPr>
        <p:spPr>
          <a:xfrm>
            <a:off x="831850" y="2394409"/>
            <a:ext cx="10515600" cy="3695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chemeClr val="accent4">
                    <a:lumMod val="75000"/>
                  </a:schemeClr>
                </a:solidFill>
                <a:latin typeface="Montserrat SemiBold" panose="020B0604020202020204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Google Shape;30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BCEB3634-941B-4BF3-98B9-DC8C76554E92}" type="datetimeFigureOut">
              <a:rPr lang="en-GB" smtClean="0"/>
              <a:t>27/09/2023</a:t>
            </a:fld>
            <a:endParaRPr lang="en-GB"/>
          </a:p>
        </p:txBody>
      </p:sp>
      <p:sp>
        <p:nvSpPr>
          <p:cNvPr id="31" name="Google Shape;31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GB"/>
          </a:p>
        </p:txBody>
      </p:sp>
      <p:sp>
        <p:nvSpPr>
          <p:cNvPr id="32" name="Google Shape;32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36751CB8-BA8D-42FF-AC92-41F3F1687A14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Google Shape;223;p11">
            <a:extLst>
              <a:ext uri="{FF2B5EF4-FFF2-40B4-BE49-F238E27FC236}">
                <a16:creationId xmlns:a16="http://schemas.microsoft.com/office/drawing/2014/main" id="{571F3427-05DB-4C20-A8A7-286FE6204AF4}"/>
              </a:ext>
            </a:extLst>
          </p:cNvPr>
          <p:cNvCxnSpPr>
            <a:cxnSpLocks/>
          </p:cNvCxnSpPr>
          <p:nvPr/>
        </p:nvCxnSpPr>
        <p:spPr>
          <a:xfrm>
            <a:off x="1703044" y="1899042"/>
            <a:ext cx="9513596" cy="0"/>
          </a:xfrm>
          <a:prstGeom prst="straightConnector1">
            <a:avLst/>
          </a:prstGeom>
          <a:noFill/>
          <a:ln w="254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2188454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4400">
                <a:solidFill>
                  <a:schemeClr val="accent3"/>
                </a:solidFill>
                <a:latin typeface="Montserrat SemiBold" panose="020B060402020202020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23" name="Google Shape;23;p17"/>
          <p:cNvSpPr txBox="1">
            <a:spLocks noGrp="1"/>
          </p:cNvSpPr>
          <p:nvPr>
            <p:ph type="body" idx="1"/>
          </p:nvPr>
        </p:nvSpPr>
        <p:spPr>
          <a:xfrm>
            <a:off x="838200" y="2309567"/>
            <a:ext cx="10515600" cy="3867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3200">
                <a:solidFill>
                  <a:schemeClr val="accent4">
                    <a:lumMod val="75000"/>
                  </a:schemeClr>
                </a:solidFill>
                <a:latin typeface="Montserrat SemiBold" panose="020B0604020202020204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Google Shape;24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BCEB3634-941B-4BF3-98B9-DC8C76554E92}" type="datetimeFigureOut">
              <a:rPr lang="en-GB" smtClean="0"/>
              <a:t>27/09/2023</a:t>
            </a:fld>
            <a:endParaRPr lang="en-GB"/>
          </a:p>
        </p:txBody>
      </p:sp>
      <p:sp>
        <p:nvSpPr>
          <p:cNvPr id="25" name="Google Shape;25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GB"/>
          </a:p>
        </p:txBody>
      </p:sp>
      <p:sp>
        <p:nvSpPr>
          <p:cNvPr id="26" name="Google Shape;26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36751CB8-BA8D-42FF-AC92-41F3F1687A14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Google Shape;223;p11">
            <a:extLst>
              <a:ext uri="{FF2B5EF4-FFF2-40B4-BE49-F238E27FC236}">
                <a16:creationId xmlns:a16="http://schemas.microsoft.com/office/drawing/2014/main" id="{666FE6FE-4338-48D2-92EE-AD4E8CD02C2F}"/>
              </a:ext>
            </a:extLst>
          </p:cNvPr>
          <p:cNvCxnSpPr>
            <a:cxnSpLocks/>
          </p:cNvCxnSpPr>
          <p:nvPr/>
        </p:nvCxnSpPr>
        <p:spPr>
          <a:xfrm>
            <a:off x="1703044" y="1899042"/>
            <a:ext cx="9513596" cy="0"/>
          </a:xfrm>
          <a:prstGeom prst="straightConnector1">
            <a:avLst/>
          </a:prstGeom>
          <a:noFill/>
          <a:ln w="254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2271689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47B67-A162-45CC-A040-694581885F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360CE2-2839-492F-BD30-0396FD3DA1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CAF59E-6A0D-4BE0-8469-30BECC756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B3634-941B-4BF3-98B9-DC8C76554E92}" type="datetimeFigureOut">
              <a:rPr lang="en-GB" smtClean="0"/>
              <a:t>27/09/2023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6B53FF-0DC6-4698-8328-749691EC0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9EA055-EDE1-4E3C-A98A-4522296E4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51CB8-BA8D-42FF-AC92-41F3F1687A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6847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BCEB3634-941B-4BF3-98B9-DC8C76554E92}" type="datetimeFigureOut">
              <a:rPr lang="en-GB" smtClean="0"/>
              <a:t>27/09/2023</a:t>
            </a:fld>
            <a:endParaRPr lang="en-GB"/>
          </a:p>
        </p:txBody>
      </p:sp>
      <p:sp>
        <p:nvSpPr>
          <p:cNvPr id="13" name="Google Shape;13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GB"/>
          </a:p>
        </p:txBody>
      </p:sp>
      <p:sp>
        <p:nvSpPr>
          <p:cNvPr id="14" name="Google Shape;14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36751CB8-BA8D-42FF-AC92-41F3F1687A14}" type="slidenum">
              <a:rPr lang="en-GB" smtClean="0"/>
              <a:t>‹#›</a:t>
            </a:fld>
            <a:endParaRPr lang="en-GB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FEE8EF5-B865-4102-BB4E-48D1436A5AD9}"/>
              </a:ext>
            </a:extLst>
          </p:cNvPr>
          <p:cNvGrpSpPr/>
          <p:nvPr/>
        </p:nvGrpSpPr>
        <p:grpSpPr>
          <a:xfrm>
            <a:off x="0" y="5584518"/>
            <a:ext cx="12209006" cy="1273482"/>
            <a:chOff x="-8502" y="5572062"/>
            <a:chExt cx="12209006" cy="127348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9B2F0F8-EB64-425D-9C9A-E6919F20192C}"/>
                </a:ext>
              </a:extLst>
            </p:cNvPr>
            <p:cNvSpPr/>
            <p:nvPr/>
          </p:nvSpPr>
          <p:spPr>
            <a:xfrm>
              <a:off x="-8502" y="5585870"/>
              <a:ext cx="12191998" cy="125967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9" name="Picture 8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8A81F030-9A49-4A7B-A763-941A0C7EC96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398370" y="5572062"/>
              <a:ext cx="1802134" cy="1273481"/>
            </a:xfrm>
            <a:prstGeom prst="rect">
              <a:avLst/>
            </a:prstGeom>
          </p:spPr>
        </p:pic>
        <p:sp>
          <p:nvSpPr>
            <p:cNvPr id="15" name="Google Shape;222;p11">
              <a:extLst>
                <a:ext uri="{FF2B5EF4-FFF2-40B4-BE49-F238E27FC236}">
                  <a16:creationId xmlns:a16="http://schemas.microsoft.com/office/drawing/2014/main" id="{30E829D0-347C-4778-9207-971693B4D0FE}"/>
                </a:ext>
              </a:extLst>
            </p:cNvPr>
            <p:cNvSpPr txBox="1"/>
            <p:nvPr/>
          </p:nvSpPr>
          <p:spPr>
            <a:xfrm>
              <a:off x="4844849" y="6406595"/>
              <a:ext cx="2502301" cy="3692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 dirty="0">
                  <a:solidFill>
                    <a:schemeClr val="accent3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rPr>
                <a:t>Proud to be part of</a:t>
              </a:r>
              <a:endParaRPr sz="1800" dirty="0">
                <a:solidFill>
                  <a:schemeClr val="accent3"/>
                </a:solidFill>
              </a:endParaRPr>
            </a:p>
          </p:txBody>
        </p:sp>
      </p:grpSp>
      <p:sp>
        <p:nvSpPr>
          <p:cNvPr id="16" name="Google Shape;222;p11">
            <a:extLst>
              <a:ext uri="{FF2B5EF4-FFF2-40B4-BE49-F238E27FC236}">
                <a16:creationId xmlns:a16="http://schemas.microsoft.com/office/drawing/2014/main" id="{1880927C-7A5E-4D4E-9172-2AC9401435BA}"/>
              </a:ext>
            </a:extLst>
          </p:cNvPr>
          <p:cNvSpPr txBox="1"/>
          <p:nvPr/>
        </p:nvSpPr>
        <p:spPr>
          <a:xfrm>
            <a:off x="1224699" y="2907538"/>
            <a:ext cx="10515599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400" dirty="0">
              <a:solidFill>
                <a:schemeClr val="accent3"/>
              </a:solidFill>
              <a:latin typeface="Montserrat SemiBold" panose="020B0604020202020204" charset="0"/>
            </a:endParaRPr>
          </a:p>
        </p:txBody>
      </p:sp>
      <p:sp>
        <p:nvSpPr>
          <p:cNvPr id="18" name="Google Shape;222;p11">
            <a:extLst>
              <a:ext uri="{FF2B5EF4-FFF2-40B4-BE49-F238E27FC236}">
                <a16:creationId xmlns:a16="http://schemas.microsoft.com/office/drawing/2014/main" id="{22785D84-F712-4E1D-A1D2-FA1381513E89}"/>
              </a:ext>
            </a:extLst>
          </p:cNvPr>
          <p:cNvSpPr txBox="1"/>
          <p:nvPr/>
        </p:nvSpPr>
        <p:spPr>
          <a:xfrm>
            <a:off x="1461155" y="986151"/>
            <a:ext cx="8945717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400" dirty="0">
              <a:solidFill>
                <a:schemeClr val="accent3"/>
              </a:solidFill>
              <a:latin typeface="Montserrat SemiBold" panose="020B060402020202020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0BA1659-2CF9-4AD5-9100-D11C708A66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9647" y="5645944"/>
            <a:ext cx="1146147" cy="1164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6509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</p:spPr>
        <p:txBody>
          <a:bodyPr/>
          <a:lstStyle/>
          <a:p>
            <a:r>
              <a:rPr lang="en-GB" dirty="0">
                <a:solidFill>
                  <a:schemeClr val="accent3"/>
                </a:solidFill>
                <a:latin typeface="Montserrat Medium" pitchFamily="2" charset="0"/>
              </a:rPr>
              <a:t>Welcome to Reception</a:t>
            </a:r>
            <a:br>
              <a:rPr lang="en-GB" dirty="0">
                <a:solidFill>
                  <a:schemeClr val="accent3"/>
                </a:solidFill>
                <a:latin typeface="Montserrat Medium" pitchFamily="2" charset="0"/>
              </a:rPr>
            </a:br>
            <a:br>
              <a:rPr lang="en-GB" dirty="0">
                <a:solidFill>
                  <a:schemeClr val="accent3"/>
                </a:solidFill>
                <a:latin typeface="Montserrat Medium" pitchFamily="2" charset="0"/>
              </a:rPr>
            </a:br>
            <a:r>
              <a:rPr lang="en-GB" sz="3600" dirty="0">
                <a:solidFill>
                  <a:schemeClr val="accent3"/>
                </a:solidFill>
                <a:latin typeface="Montserrat Medium" pitchFamily="2" charset="0"/>
              </a:rPr>
              <a:t>Mrs Pearce, Mrs Seaman, Mrs Allan</a:t>
            </a:r>
            <a:br>
              <a:rPr lang="en-GB" sz="3600" dirty="0">
                <a:solidFill>
                  <a:schemeClr val="accent3"/>
                </a:solidFill>
                <a:latin typeface="Montserrat Medium" pitchFamily="2" charset="0"/>
              </a:rPr>
            </a:br>
            <a:r>
              <a:rPr lang="en-GB" sz="3600" dirty="0">
                <a:solidFill>
                  <a:schemeClr val="accent3"/>
                </a:solidFill>
                <a:latin typeface="Montserrat Medium" pitchFamily="2" charset="0"/>
              </a:rPr>
              <a:t>Miss </a:t>
            </a:r>
            <a:r>
              <a:rPr lang="en-GB" sz="3600" dirty="0" err="1">
                <a:solidFill>
                  <a:schemeClr val="accent3"/>
                </a:solidFill>
                <a:latin typeface="Montserrat Medium" pitchFamily="2" charset="0"/>
              </a:rPr>
              <a:t>Botterill</a:t>
            </a:r>
            <a:r>
              <a:rPr lang="en-GB" sz="3600" dirty="0">
                <a:solidFill>
                  <a:schemeClr val="accent3"/>
                </a:solidFill>
                <a:latin typeface="Montserrat Medium" pitchFamily="2" charset="0"/>
              </a:rPr>
              <a:t> and Mrs Leggett </a:t>
            </a:r>
            <a:endParaRPr lang="en-GB" dirty="0">
              <a:solidFill>
                <a:schemeClr val="accent3"/>
              </a:solidFill>
              <a:latin typeface="Montserrat Mediu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48933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47CD3-5570-40F7-B63A-18490CBA3F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3377"/>
            <a:ext cx="9144000" cy="1046375"/>
          </a:xfrm>
        </p:spPr>
        <p:txBody>
          <a:bodyPr/>
          <a:lstStyle/>
          <a:p>
            <a:r>
              <a:rPr lang="en-GB" sz="4400" b="1" dirty="0">
                <a:solidFill>
                  <a:schemeClr val="accent3"/>
                </a:solidFill>
                <a:latin typeface="Montserrat SemiBold" panose="020B0604020202020204"/>
              </a:rPr>
              <a:t>Terminology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1AA447-8E56-436E-96B3-DA16EACD92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508289"/>
            <a:ext cx="9144000" cy="3749511"/>
          </a:xfrm>
        </p:spPr>
        <p:txBody>
          <a:bodyPr/>
          <a:lstStyle/>
          <a:p>
            <a:r>
              <a:rPr lang="en-GB" sz="3200" b="1" dirty="0">
                <a:solidFill>
                  <a:schemeClr val="accent4">
                    <a:lumMod val="75000"/>
                  </a:schemeClr>
                </a:solidFill>
                <a:latin typeface="Montserrat SemiBold" pitchFamily="2" charset="0"/>
                <a:cs typeface="Calibri"/>
              </a:rPr>
              <a:t>Phoneme </a:t>
            </a:r>
            <a:endParaRPr lang="en-GB" sz="3200" dirty="0">
              <a:solidFill>
                <a:schemeClr val="accent4">
                  <a:lumMod val="75000"/>
                </a:schemeClr>
              </a:solidFill>
              <a:latin typeface="Montserrat SemiBold" pitchFamily="2" charset="0"/>
            </a:endParaRPr>
          </a:p>
          <a:p>
            <a:r>
              <a:rPr lang="en-GB" sz="3200" b="1" dirty="0">
                <a:solidFill>
                  <a:schemeClr val="accent4">
                    <a:lumMod val="75000"/>
                  </a:schemeClr>
                </a:solidFill>
                <a:latin typeface="Montserrat SemiBold" pitchFamily="2" charset="0"/>
                <a:cs typeface="Calibri"/>
              </a:rPr>
              <a:t>Grapheme</a:t>
            </a:r>
            <a:endParaRPr lang="en-GB" sz="3200" dirty="0">
              <a:solidFill>
                <a:schemeClr val="accent4">
                  <a:lumMod val="75000"/>
                </a:schemeClr>
              </a:solidFill>
              <a:latin typeface="Montserrat SemiBold" pitchFamily="2" charset="0"/>
              <a:cs typeface="Calibri"/>
            </a:endParaRPr>
          </a:p>
          <a:p>
            <a:r>
              <a:rPr lang="en-GB" sz="3200" b="1" dirty="0">
                <a:solidFill>
                  <a:schemeClr val="accent4">
                    <a:lumMod val="75000"/>
                  </a:schemeClr>
                </a:solidFill>
                <a:latin typeface="Montserrat SemiBold" pitchFamily="2" charset="0"/>
                <a:cs typeface="Calibri"/>
              </a:rPr>
              <a:t>Digraph</a:t>
            </a:r>
            <a:endParaRPr lang="en-GB" sz="3200" dirty="0">
              <a:solidFill>
                <a:schemeClr val="accent4">
                  <a:lumMod val="75000"/>
                </a:schemeClr>
              </a:solidFill>
              <a:latin typeface="Montserrat SemiBold" pitchFamily="2" charset="0"/>
              <a:cs typeface="Calibri"/>
            </a:endParaRPr>
          </a:p>
          <a:p>
            <a:r>
              <a:rPr lang="en-GB" sz="3200" b="1" dirty="0">
                <a:solidFill>
                  <a:schemeClr val="accent4">
                    <a:lumMod val="75000"/>
                  </a:schemeClr>
                </a:solidFill>
                <a:latin typeface="Montserrat SemiBold" pitchFamily="2" charset="0"/>
                <a:cs typeface="Calibri"/>
              </a:rPr>
              <a:t>Trigraph</a:t>
            </a:r>
            <a:endParaRPr lang="en-GB" sz="3200" dirty="0">
              <a:solidFill>
                <a:schemeClr val="accent4">
                  <a:lumMod val="75000"/>
                </a:schemeClr>
              </a:solidFill>
              <a:latin typeface="Montserrat SemiBold" pitchFamily="2" charset="0"/>
              <a:cs typeface="Calibri"/>
            </a:endParaRPr>
          </a:p>
          <a:p>
            <a:r>
              <a:rPr lang="en-GB" sz="3200" b="1" dirty="0">
                <a:solidFill>
                  <a:schemeClr val="accent4">
                    <a:lumMod val="75000"/>
                  </a:schemeClr>
                </a:solidFill>
                <a:latin typeface="Montserrat SemiBold" pitchFamily="2" charset="0"/>
                <a:cs typeface="Calibri"/>
              </a:rPr>
              <a:t>Split digraph</a:t>
            </a:r>
          </a:p>
          <a:p>
            <a:endParaRPr lang="en-GB" sz="2000" b="1" dirty="0">
              <a:solidFill>
                <a:schemeClr val="accent4">
                  <a:lumMod val="75000"/>
                </a:schemeClr>
              </a:solidFill>
              <a:latin typeface="Montserrat SemiBold" pitchFamily="2" charset="0"/>
              <a:cs typeface="Calibri"/>
            </a:endParaRPr>
          </a:p>
          <a:p>
            <a:r>
              <a:rPr lang="en-GB" sz="2000" b="1" dirty="0">
                <a:solidFill>
                  <a:schemeClr val="accent4">
                    <a:lumMod val="75000"/>
                  </a:schemeClr>
                </a:solidFill>
                <a:latin typeface="Montserrat SemiBold" pitchFamily="2" charset="0"/>
                <a:cs typeface="Calibri"/>
              </a:rPr>
              <a:t>(please take a handout on your way out!)</a:t>
            </a:r>
            <a:endParaRPr lang="en-GB" sz="3200" dirty="0">
              <a:solidFill>
                <a:schemeClr val="accent4"/>
              </a:solidFill>
              <a:latin typeface="Montserrat SemiBold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3252910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47CD3-5570-40F7-B63A-18490CBA3F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4790"/>
            <a:ext cx="9144000" cy="1046375"/>
          </a:xfrm>
        </p:spPr>
        <p:txBody>
          <a:bodyPr/>
          <a:lstStyle/>
          <a:p>
            <a:r>
              <a:rPr lang="en-GB" sz="4400" b="1" dirty="0">
                <a:solidFill>
                  <a:schemeClr val="accent3"/>
                </a:solidFill>
                <a:latin typeface="Montserrat SemiBold" panose="020B0604020202020204"/>
              </a:rPr>
              <a:t>Reading Books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1AA447-8E56-436E-96B3-DA16EACD92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505259"/>
            <a:ext cx="9144000" cy="3847482"/>
          </a:xfrm>
        </p:spPr>
        <p:txBody>
          <a:bodyPr/>
          <a:lstStyle/>
          <a:p>
            <a:r>
              <a:rPr lang="en-GB" sz="1800" b="1" dirty="0">
                <a:solidFill>
                  <a:schemeClr val="accent4">
                    <a:lumMod val="75000"/>
                  </a:schemeClr>
                </a:solidFill>
                <a:latin typeface="Montserrat Medium" pitchFamily="2" charset="0"/>
              </a:rPr>
              <a:t>Reading books link to our ELS phonics scheme – Clear progression.</a:t>
            </a:r>
          </a:p>
          <a:p>
            <a:endParaRPr lang="en-GB" sz="1800" b="1" dirty="0">
              <a:solidFill>
                <a:schemeClr val="accent4">
                  <a:lumMod val="75000"/>
                </a:schemeClr>
              </a:solidFill>
              <a:latin typeface="Montserrat Medium" pitchFamily="2" charset="0"/>
            </a:endParaRPr>
          </a:p>
          <a:p>
            <a:r>
              <a:rPr lang="en-GB" sz="1800" b="1" dirty="0">
                <a:solidFill>
                  <a:schemeClr val="accent4">
                    <a:lumMod val="75000"/>
                  </a:schemeClr>
                </a:solidFill>
                <a:latin typeface="Montserrat Medium" pitchFamily="2" charset="0"/>
              </a:rPr>
              <a:t>Reading books match fluency not phonics knowledge.</a:t>
            </a:r>
          </a:p>
          <a:p>
            <a:endParaRPr lang="en-GB" sz="1800" b="1" dirty="0">
              <a:solidFill>
                <a:schemeClr val="accent4">
                  <a:lumMod val="75000"/>
                </a:schemeClr>
              </a:solidFill>
              <a:latin typeface="Montserrat Medium" pitchFamily="2" charset="0"/>
            </a:endParaRPr>
          </a:p>
          <a:p>
            <a:r>
              <a:rPr lang="en-GB" sz="1800" b="1" dirty="0">
                <a:solidFill>
                  <a:schemeClr val="accent4">
                    <a:lumMod val="75000"/>
                  </a:schemeClr>
                </a:solidFill>
                <a:latin typeface="Montserrat Medium" pitchFamily="2" charset="0"/>
              </a:rPr>
              <a:t>Reading books are for practise not challenge. </a:t>
            </a:r>
          </a:p>
          <a:p>
            <a:endParaRPr lang="en-GB" sz="1800" b="1" dirty="0">
              <a:solidFill>
                <a:schemeClr val="accent4">
                  <a:lumMod val="75000"/>
                </a:schemeClr>
              </a:solidFill>
              <a:latin typeface="Montserrat Medium" pitchFamily="2" charset="0"/>
            </a:endParaRPr>
          </a:p>
          <a:p>
            <a:r>
              <a:rPr lang="en-GB" sz="1800" b="1" dirty="0">
                <a:solidFill>
                  <a:schemeClr val="accent4">
                    <a:lumMod val="75000"/>
                  </a:schemeClr>
                </a:solidFill>
                <a:latin typeface="Montserrat Medium" pitchFamily="2" charset="0"/>
              </a:rPr>
              <a:t> The most important part of reading is to gain fluency and automaticity.</a:t>
            </a:r>
          </a:p>
          <a:p>
            <a:endParaRPr lang="en-GB" sz="1800" b="1" dirty="0">
              <a:solidFill>
                <a:schemeClr val="accent4">
                  <a:lumMod val="75000"/>
                </a:schemeClr>
              </a:solidFill>
              <a:latin typeface="Montserrat Medium" pitchFamily="2" charset="0"/>
            </a:endParaRPr>
          </a:p>
          <a:p>
            <a:r>
              <a:rPr lang="en-GB" sz="1800" b="1" dirty="0">
                <a:solidFill>
                  <a:schemeClr val="accent4">
                    <a:lumMod val="75000"/>
                  </a:schemeClr>
                </a:solidFill>
                <a:latin typeface="Montserrat Medium" pitchFamily="2" charset="0"/>
              </a:rPr>
              <a:t>Your child may come home with the same reading book but this is to consolidate their reading skills to enable them to become fluent readers.</a:t>
            </a:r>
          </a:p>
          <a:p>
            <a:endParaRPr lang="en-GB" sz="1800" dirty="0">
              <a:solidFill>
                <a:schemeClr val="accent4"/>
              </a:solidFill>
              <a:latin typeface="Montserrat Mediu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70486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53C287F-8BF5-8C02-D0EB-9D5EBE1CBA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251" t="20600" r="50787" b="19201"/>
          <a:stretch/>
        </p:blipFill>
        <p:spPr>
          <a:xfrm>
            <a:off x="1419433" y="139324"/>
            <a:ext cx="2376265" cy="537785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0119385-4219-D1FB-6093-82F626AAB92A}"/>
              </a:ext>
            </a:extLst>
          </p:cNvPr>
          <p:cNvSpPr/>
          <p:nvPr/>
        </p:nvSpPr>
        <p:spPr>
          <a:xfrm>
            <a:off x="4315534" y="1869483"/>
            <a:ext cx="687920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chemeClr val="accent4">
                    <a:lumMod val="75000"/>
                  </a:schemeClr>
                </a:solidFill>
                <a:latin typeface="Montserrat SemiBold" pitchFamily="2" charset="0"/>
              </a:rPr>
              <a:t>20 days read– bronze certificate </a:t>
            </a:r>
          </a:p>
          <a:p>
            <a:endParaRPr lang="en-GB" sz="2000" dirty="0">
              <a:solidFill>
                <a:schemeClr val="accent4">
                  <a:lumMod val="75000"/>
                </a:schemeClr>
              </a:solidFill>
              <a:latin typeface="Montserrat SemiBold" pitchFamily="2" charset="0"/>
            </a:endParaRPr>
          </a:p>
          <a:p>
            <a:r>
              <a:rPr lang="en-GB" sz="2000" dirty="0">
                <a:solidFill>
                  <a:schemeClr val="accent4">
                    <a:lumMod val="75000"/>
                  </a:schemeClr>
                </a:solidFill>
                <a:latin typeface="Montserrat SemiBold" pitchFamily="2" charset="0"/>
              </a:rPr>
              <a:t>50 days read– silver certificate</a:t>
            </a:r>
          </a:p>
          <a:p>
            <a:r>
              <a:rPr lang="en-GB" sz="2000" dirty="0">
                <a:solidFill>
                  <a:schemeClr val="accent4">
                    <a:lumMod val="75000"/>
                  </a:schemeClr>
                </a:solidFill>
                <a:latin typeface="Montserrat SemiBold" pitchFamily="2" charset="0"/>
              </a:rPr>
              <a:t> </a:t>
            </a:r>
          </a:p>
          <a:p>
            <a:r>
              <a:rPr lang="en-GB" sz="2000" dirty="0">
                <a:solidFill>
                  <a:schemeClr val="accent4">
                    <a:lumMod val="75000"/>
                  </a:schemeClr>
                </a:solidFill>
                <a:latin typeface="Montserrat SemiBold" pitchFamily="2" charset="0"/>
              </a:rPr>
              <a:t>100 days read– gold certificate</a:t>
            </a:r>
          </a:p>
          <a:p>
            <a:r>
              <a:rPr lang="en-GB" sz="2000" dirty="0">
                <a:solidFill>
                  <a:schemeClr val="accent4">
                    <a:lumMod val="75000"/>
                  </a:schemeClr>
                </a:solidFill>
                <a:latin typeface="Montserrat SemiBold" pitchFamily="2" charset="0"/>
              </a:rPr>
              <a:t> </a:t>
            </a:r>
          </a:p>
          <a:p>
            <a:r>
              <a:rPr lang="en-GB" sz="2000" dirty="0">
                <a:solidFill>
                  <a:schemeClr val="accent4">
                    <a:lumMod val="75000"/>
                  </a:schemeClr>
                </a:solidFill>
                <a:latin typeface="Montserrat SemiBold" pitchFamily="2" charset="0"/>
              </a:rPr>
              <a:t>150 days read– platinum certificate</a:t>
            </a:r>
          </a:p>
          <a:p>
            <a:endParaRPr lang="en-GB" sz="2000" dirty="0">
              <a:solidFill>
                <a:schemeClr val="accent4">
                  <a:lumMod val="75000"/>
                </a:schemeClr>
              </a:solidFill>
              <a:latin typeface="Montserrat SemiBold" pitchFamily="2" charset="0"/>
            </a:endParaRPr>
          </a:p>
          <a:p>
            <a:r>
              <a:rPr lang="en-GB" sz="2000" dirty="0">
                <a:solidFill>
                  <a:schemeClr val="accent4">
                    <a:lumMod val="75000"/>
                  </a:schemeClr>
                </a:solidFill>
                <a:latin typeface="Montserrat SemiBold" pitchFamily="2" charset="0"/>
              </a:rPr>
              <a:t>200 days read– star reader badge</a:t>
            </a:r>
          </a:p>
          <a:p>
            <a:endParaRPr lang="en-GB" sz="2000" dirty="0">
              <a:solidFill>
                <a:schemeClr val="accent4">
                  <a:lumMod val="75000"/>
                </a:schemeClr>
              </a:solidFill>
              <a:latin typeface="Montserrat SemiBold" pitchFamily="2" charset="0"/>
            </a:endParaRPr>
          </a:p>
          <a:p>
            <a:r>
              <a:rPr lang="en-GB" sz="2000" dirty="0">
                <a:solidFill>
                  <a:schemeClr val="accent4">
                    <a:lumMod val="75000"/>
                  </a:schemeClr>
                </a:solidFill>
                <a:latin typeface="Montserrat SemiBold" pitchFamily="2" charset="0"/>
              </a:rPr>
              <a:t>250 days read– vending machine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7DE0B4-5BD5-4B0F-733E-353CBCCBB240}"/>
              </a:ext>
            </a:extLst>
          </p:cNvPr>
          <p:cNvSpPr txBox="1"/>
          <p:nvPr/>
        </p:nvSpPr>
        <p:spPr>
          <a:xfrm>
            <a:off x="4554245" y="550416"/>
            <a:ext cx="63297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rgbClr val="002060"/>
                </a:solidFill>
                <a:latin typeface="Montserrat SemiBold" pitchFamily="2" charset="0"/>
              </a:rPr>
              <a:t>Reading Recognition</a:t>
            </a:r>
          </a:p>
        </p:txBody>
      </p:sp>
    </p:spTree>
    <p:extLst>
      <p:ext uri="{BB962C8B-B14F-4D97-AF65-F5344CB8AC3E}">
        <p14:creationId xmlns:p14="http://schemas.microsoft.com/office/powerpoint/2010/main" val="9744097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83B741-84DD-4E94-CD92-7E5C440C70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649287"/>
          </a:xfrm>
        </p:spPr>
        <p:txBody>
          <a:bodyPr/>
          <a:lstStyle/>
          <a:p>
            <a:r>
              <a:rPr lang="en-GB" dirty="0">
                <a:solidFill>
                  <a:srgbClr val="002060"/>
                </a:solidFill>
                <a:latin typeface="Montserrat SemiBold" pitchFamily="2" charset="0"/>
              </a:rPr>
              <a:t>Cursive Handwriting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54328F-CE1F-702A-EF22-2B23BD125C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201863"/>
            <a:ext cx="9144000" cy="165576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4">
                    <a:lumMod val="75000"/>
                  </a:schemeClr>
                </a:solidFill>
                <a:latin typeface="Montserrat SemiBold" pitchFamily="2" charset="0"/>
              </a:rPr>
              <a:t>We teach cursive handwriting at Preston Hedges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4">
                    <a:lumMod val="75000"/>
                  </a:schemeClr>
                </a:solidFill>
                <a:latin typeface="Montserrat SemiBold" pitchFamily="2" charset="0"/>
              </a:rPr>
              <a:t>Please take a handwriting sheet!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>
              <a:latin typeface="Montserrat SemiBold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9D92D52-5EC0-0107-D8ED-0C864CDEC281}"/>
              </a:ext>
            </a:extLst>
          </p:cNvPr>
          <p:cNvSpPr txBox="1"/>
          <p:nvPr/>
        </p:nvSpPr>
        <p:spPr>
          <a:xfrm>
            <a:off x="1009650" y="3762375"/>
            <a:ext cx="12382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0" dirty="0">
                <a:solidFill>
                  <a:srgbClr val="002060"/>
                </a:solidFill>
                <a:latin typeface="CCW Cursive Writing 1" panose="03050602040000000000" pitchFamily="66" charset="0"/>
              </a:rPr>
              <a:t>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5B9E12-71FA-D6D3-EBF5-5D9D9B148BA4}"/>
              </a:ext>
            </a:extLst>
          </p:cNvPr>
          <p:cNvSpPr txBox="1"/>
          <p:nvPr/>
        </p:nvSpPr>
        <p:spPr>
          <a:xfrm>
            <a:off x="3505200" y="3762375"/>
            <a:ext cx="12382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0" dirty="0">
                <a:solidFill>
                  <a:srgbClr val="002060"/>
                </a:solidFill>
                <a:latin typeface="CCW Cursive Writing 1" panose="03050602040000000000" pitchFamily="66" charset="0"/>
              </a:rPr>
              <a:t>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67E0EE-E2F5-D798-5404-AA8800C5CCC6}"/>
              </a:ext>
            </a:extLst>
          </p:cNvPr>
          <p:cNvSpPr txBox="1"/>
          <p:nvPr/>
        </p:nvSpPr>
        <p:spPr>
          <a:xfrm>
            <a:off x="9853613" y="3762375"/>
            <a:ext cx="12382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0" dirty="0">
                <a:solidFill>
                  <a:srgbClr val="002060"/>
                </a:solidFill>
                <a:latin typeface="CCW Cursive Writing 1" panose="03050602040000000000" pitchFamily="66" charset="0"/>
              </a:rPr>
              <a:t>p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182A221-444B-BD54-59FB-94674C4FED0E}"/>
              </a:ext>
            </a:extLst>
          </p:cNvPr>
          <p:cNvSpPr txBox="1"/>
          <p:nvPr/>
        </p:nvSpPr>
        <p:spPr>
          <a:xfrm>
            <a:off x="6829427" y="3857625"/>
            <a:ext cx="12382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0" dirty="0">
                <a:solidFill>
                  <a:srgbClr val="002060"/>
                </a:solidFill>
                <a:latin typeface="CCW Cursive Writing 1" panose="03050602040000000000" pitchFamily="66" charset="0"/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31828430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47CD3-5570-40F7-B63A-18490CBA3F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53825"/>
            <a:ext cx="9144000" cy="1046375"/>
          </a:xfrm>
        </p:spPr>
        <p:txBody>
          <a:bodyPr/>
          <a:lstStyle/>
          <a:p>
            <a:r>
              <a:rPr lang="en-GB" sz="4400" b="1" dirty="0">
                <a:solidFill>
                  <a:schemeClr val="accent3"/>
                </a:solidFill>
                <a:latin typeface="Montserrat SemiBold" panose="020B0604020202020204"/>
              </a:rPr>
              <a:t>How you can support your child at home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1AA447-8E56-436E-96B3-DA16EACD92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813089"/>
            <a:ext cx="9144000" cy="3749511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150" dirty="0">
                <a:solidFill>
                  <a:schemeClr val="accent4"/>
                </a:solidFill>
                <a:latin typeface="Montserrat SemiBold" pitchFamily="2" charset="0"/>
              </a:rPr>
              <a:t>Read with your child at home as often as you can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150" dirty="0">
                <a:solidFill>
                  <a:schemeClr val="accent4"/>
                </a:solidFill>
                <a:latin typeface="Montserrat SemiBold" pitchFamily="2" charset="0"/>
              </a:rPr>
              <a:t>Reading a story before bedtime to create that love for reading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150" dirty="0">
                <a:solidFill>
                  <a:schemeClr val="accent4"/>
                </a:solidFill>
                <a:latin typeface="Montserrat SemiBold" pitchFamily="2" charset="0"/>
              </a:rPr>
              <a:t>Spotting words and signs within the environment – road signs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150" dirty="0">
                <a:solidFill>
                  <a:schemeClr val="accent4"/>
                </a:solidFill>
                <a:latin typeface="Montserrat SemiBold" pitchFamily="2" charset="0"/>
              </a:rPr>
              <a:t>Identify digraphs or trigraphs in words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150" dirty="0">
                <a:solidFill>
                  <a:schemeClr val="accent4"/>
                </a:solidFill>
                <a:latin typeface="Montserrat SemiBold" pitchFamily="2" charset="0"/>
              </a:rPr>
              <a:t>Revisit harder to read and spell words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150" dirty="0">
                <a:solidFill>
                  <a:schemeClr val="accent4"/>
                </a:solidFill>
                <a:latin typeface="Montserrat SemiBold" pitchFamily="2" charset="0"/>
              </a:rPr>
              <a:t>Phonics games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>
              <a:solidFill>
                <a:schemeClr val="accent4"/>
              </a:solidFill>
              <a:latin typeface="Montserrat SemiBold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>
              <a:solidFill>
                <a:schemeClr val="accent4"/>
              </a:solidFill>
              <a:latin typeface="Montserrat SemiBold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>
              <a:solidFill>
                <a:schemeClr val="accent4"/>
              </a:solidFill>
              <a:latin typeface="Montserrat SemiBold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>
              <a:solidFill>
                <a:schemeClr val="accent4"/>
              </a:solidFill>
              <a:latin typeface="Montserrat SemiBold" pitchFamily="2" charset="0"/>
            </a:endParaRPr>
          </a:p>
          <a:p>
            <a:pPr marL="857250" indent="-857250">
              <a:buFont typeface="Arial" panose="020B0604020202020204" pitchFamily="34" charset="0"/>
              <a:buChar char="•"/>
            </a:pPr>
            <a:endParaRPr lang="en-GB" dirty="0">
              <a:solidFill>
                <a:schemeClr val="accent4"/>
              </a:solidFill>
              <a:latin typeface="CCW Cursive Writing 1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16389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087F7B-DF5F-4251-9C3B-148FA209D96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4">
                    <a:lumMod val="75000"/>
                  </a:schemeClr>
                </a:solidFill>
                <a:latin typeface="Montserrat SemiBold" pitchFamily="2" charset="0"/>
              </a:rPr>
              <a:t>Any questions? </a:t>
            </a:r>
          </a:p>
        </p:txBody>
      </p:sp>
    </p:spTree>
    <p:extLst>
      <p:ext uri="{BB962C8B-B14F-4D97-AF65-F5344CB8AC3E}">
        <p14:creationId xmlns:p14="http://schemas.microsoft.com/office/powerpoint/2010/main" val="28583605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B4631F8-C8D1-163A-6F1B-30CBF879C599}"/>
              </a:ext>
            </a:extLst>
          </p:cNvPr>
          <p:cNvSpPr txBox="1"/>
          <p:nvPr/>
        </p:nvSpPr>
        <p:spPr>
          <a:xfrm>
            <a:off x="2361460" y="1633492"/>
            <a:ext cx="710213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000" dirty="0">
                <a:solidFill>
                  <a:srgbClr val="002060"/>
                </a:solidFill>
                <a:latin typeface="Montserrat Medium" pitchFamily="2" charset="0"/>
              </a:rPr>
              <a:t>High Expectations / School Values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000" dirty="0">
                <a:solidFill>
                  <a:srgbClr val="002060"/>
                </a:solidFill>
                <a:latin typeface="Montserrat Medium" pitchFamily="2" charset="0"/>
              </a:rPr>
              <a:t>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000" dirty="0">
                <a:solidFill>
                  <a:srgbClr val="002060"/>
                </a:solidFill>
                <a:latin typeface="Montserrat Medium" pitchFamily="2" charset="0"/>
              </a:rPr>
              <a:t>Phonics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000" dirty="0">
                <a:solidFill>
                  <a:srgbClr val="002060"/>
                </a:solidFill>
                <a:latin typeface="Montserrat Medium" pitchFamily="2" charset="0"/>
              </a:rPr>
              <a:t>Reading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000" dirty="0">
                <a:solidFill>
                  <a:srgbClr val="002060"/>
                </a:solidFill>
                <a:latin typeface="Montserrat Medium" pitchFamily="2" charset="0"/>
              </a:rPr>
              <a:t>Cursive Handwriting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20081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70BA4-D46A-990D-4F52-583944DFDF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05617"/>
            <a:ext cx="9144000" cy="1088177"/>
          </a:xfrm>
        </p:spPr>
        <p:txBody>
          <a:bodyPr/>
          <a:lstStyle/>
          <a:p>
            <a:r>
              <a:rPr lang="en-GB" sz="4000" dirty="0">
                <a:solidFill>
                  <a:srgbClr val="002060"/>
                </a:solidFill>
                <a:latin typeface="Montserrat Medium" pitchFamily="2" charset="0"/>
              </a:rPr>
              <a:t>School Values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E4A1CB-E88B-41A3-704B-0E8A4D97DF3A}"/>
              </a:ext>
            </a:extLst>
          </p:cNvPr>
          <p:cNvSpPr txBox="1"/>
          <p:nvPr/>
        </p:nvSpPr>
        <p:spPr>
          <a:xfrm>
            <a:off x="834501" y="1518081"/>
            <a:ext cx="3879542" cy="3323987"/>
          </a:xfrm>
          <a:prstGeom prst="rect">
            <a:avLst/>
          </a:prstGeom>
          <a:noFill/>
          <a:ln w="254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500" dirty="0">
                <a:solidFill>
                  <a:schemeClr val="accent4">
                    <a:lumMod val="75000"/>
                  </a:schemeClr>
                </a:solidFill>
                <a:latin typeface="Montserrat Medium" pitchFamily="2" charset="0"/>
              </a:rPr>
              <a:t>Inspiration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500" dirty="0">
                <a:solidFill>
                  <a:schemeClr val="accent4">
                    <a:lumMod val="75000"/>
                  </a:schemeClr>
                </a:solidFill>
                <a:latin typeface="Montserrat Medium" pitchFamily="2" charset="0"/>
              </a:rPr>
              <a:t>Co-Operation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500" dirty="0">
                <a:solidFill>
                  <a:schemeClr val="accent4">
                    <a:lumMod val="75000"/>
                  </a:schemeClr>
                </a:solidFill>
                <a:latin typeface="Montserrat Medium" pitchFamily="2" charset="0"/>
              </a:rPr>
              <a:t>Respect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500" dirty="0">
                <a:solidFill>
                  <a:schemeClr val="accent4">
                    <a:lumMod val="75000"/>
                  </a:schemeClr>
                </a:solidFill>
                <a:latin typeface="Montserrat Medium" pitchFamily="2" charset="0"/>
              </a:rPr>
              <a:t>Self Discipline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500" dirty="0">
                <a:solidFill>
                  <a:schemeClr val="accent4">
                    <a:lumMod val="75000"/>
                  </a:schemeClr>
                </a:solidFill>
                <a:latin typeface="Montserrat Medium" pitchFamily="2" charset="0"/>
              </a:rPr>
              <a:t>Caring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500" dirty="0">
                <a:solidFill>
                  <a:schemeClr val="accent4">
                    <a:lumMod val="75000"/>
                  </a:schemeClr>
                </a:solidFill>
                <a:latin typeface="Montserrat Medium" pitchFamily="2" charset="0"/>
              </a:rPr>
              <a:t>Resilience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77D3C3-7DE3-9CE6-B1DE-650B65FE1EC8}"/>
              </a:ext>
            </a:extLst>
          </p:cNvPr>
          <p:cNvSpPr txBox="1"/>
          <p:nvPr/>
        </p:nvSpPr>
        <p:spPr>
          <a:xfrm>
            <a:off x="5133975" y="1582340"/>
            <a:ext cx="66294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chemeClr val="accent4">
                    <a:lumMod val="75000"/>
                  </a:schemeClr>
                </a:solidFill>
                <a:latin typeface="Montserrat Medium" pitchFamily="2" charset="0"/>
              </a:rPr>
              <a:t>These values are used to promote the high expectations we have of our children</a:t>
            </a:r>
          </a:p>
          <a:p>
            <a:endParaRPr lang="en-GB" sz="2600" dirty="0">
              <a:solidFill>
                <a:schemeClr val="accent4">
                  <a:lumMod val="75000"/>
                </a:schemeClr>
              </a:solidFill>
              <a:latin typeface="Montserrat Medium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chemeClr val="accent4">
                    <a:lumMod val="75000"/>
                  </a:schemeClr>
                </a:solidFill>
                <a:latin typeface="Montserrat Medium" pitchFamily="2" charset="0"/>
              </a:rPr>
              <a:t>Children can earn values gems by demonstrating good listening, following the school rules, being kind, using good manners and working towards becoming independent and resilient learners</a:t>
            </a:r>
            <a:r>
              <a:rPr lang="en-GB" sz="2600" dirty="0">
                <a:solidFill>
                  <a:srgbClr val="002060"/>
                </a:solidFill>
                <a:latin typeface="Montserrat Medium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087809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54D95B-3391-5460-BB55-C84C3600AF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63612"/>
          </a:xfrm>
        </p:spPr>
        <p:txBody>
          <a:bodyPr/>
          <a:lstStyle/>
          <a:p>
            <a:r>
              <a:rPr lang="en-GB" dirty="0">
                <a:solidFill>
                  <a:srgbClr val="002060"/>
                </a:solidFill>
                <a:latin typeface="Montserrat SemiBold" pitchFamily="2" charset="0"/>
              </a:rPr>
              <a:t>PE  </a:t>
            </a:r>
            <a:r>
              <a:rPr lang="en-GB" sz="4000" dirty="0">
                <a:solidFill>
                  <a:srgbClr val="002060"/>
                </a:solidFill>
                <a:latin typeface="Montserrat SemiBold" pitchFamily="2" charset="0"/>
              </a:rPr>
              <a:t>(Wednesday)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F96A1C-107E-BEB8-FE75-609F7F8B61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04887" y="2601119"/>
            <a:ext cx="10182226" cy="165576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4">
                    <a:lumMod val="75000"/>
                  </a:schemeClr>
                </a:solidFill>
                <a:latin typeface="Montserrat SemiBold" pitchFamily="2" charset="0"/>
              </a:rPr>
              <a:t>Children to come into school wearing the school PE uniform</a:t>
            </a:r>
          </a:p>
          <a:p>
            <a:endParaRPr lang="en-GB" dirty="0">
              <a:solidFill>
                <a:schemeClr val="accent4">
                  <a:lumMod val="75000"/>
                </a:schemeClr>
              </a:solidFill>
              <a:latin typeface="Montserrat SemiBold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4">
                    <a:lumMod val="75000"/>
                  </a:schemeClr>
                </a:solidFill>
                <a:latin typeface="Montserrat SemiBold" pitchFamily="2" charset="0"/>
              </a:rPr>
              <a:t>Please remove all jewellery and earrings </a:t>
            </a:r>
            <a:r>
              <a:rPr lang="en-GB" sz="1600" dirty="0">
                <a:solidFill>
                  <a:schemeClr val="accent4">
                    <a:lumMod val="75000"/>
                  </a:schemeClr>
                </a:solidFill>
                <a:latin typeface="Montserrat SemiBold" pitchFamily="2" charset="0"/>
              </a:rPr>
              <a:t>(as stated in our school policy)</a:t>
            </a:r>
          </a:p>
          <a:p>
            <a:endParaRPr lang="en-GB" sz="1600" dirty="0">
              <a:solidFill>
                <a:schemeClr val="accent4">
                  <a:lumMod val="75000"/>
                </a:schemeClr>
              </a:solidFill>
              <a:latin typeface="Montserrat SemiBold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4">
                    <a:lumMod val="75000"/>
                  </a:schemeClr>
                </a:solidFill>
                <a:latin typeface="Montserrat SemiBold" pitchFamily="2" charset="0"/>
              </a:rPr>
              <a:t>PE will be both indoors and outside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>
              <a:latin typeface="Montserrat SemiBold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>
              <a:latin typeface="Montserrat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47998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15A2DE-1D59-F401-73DE-891C31666D2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solidFill>
                  <a:srgbClr val="002060"/>
                </a:solidFill>
                <a:latin typeface="Montserrat SemiBold" pitchFamily="2" charset="0"/>
              </a:rPr>
              <a:t>Phonics</a:t>
            </a:r>
          </a:p>
        </p:txBody>
      </p:sp>
    </p:spTree>
    <p:extLst>
      <p:ext uri="{BB962C8B-B14F-4D97-AF65-F5344CB8AC3E}">
        <p14:creationId xmlns:p14="http://schemas.microsoft.com/office/powerpoint/2010/main" val="30572546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47CD3-5570-40F7-B63A-18490CBA3F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3377"/>
            <a:ext cx="9144000" cy="1046375"/>
          </a:xfrm>
        </p:spPr>
        <p:txBody>
          <a:bodyPr/>
          <a:lstStyle/>
          <a:p>
            <a:r>
              <a:rPr lang="en-GB" sz="4400" b="1" dirty="0">
                <a:solidFill>
                  <a:schemeClr val="accent3"/>
                </a:solidFill>
                <a:latin typeface="Montserrat SemiBold" panose="020B0604020202020204"/>
              </a:rPr>
              <a:t>What is Phonics?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1AA447-8E56-436E-96B3-DA16EACD92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508289"/>
            <a:ext cx="9144000" cy="3749511"/>
          </a:xfrm>
        </p:spPr>
        <p:txBody>
          <a:bodyPr/>
          <a:lstStyle/>
          <a:p>
            <a:endParaRPr lang="en-GB" dirty="0">
              <a:solidFill>
                <a:schemeClr val="accent4"/>
              </a:solidFill>
              <a:latin typeface="Montserrat SemiBold" panose="020B0604020202020204"/>
            </a:endParaRPr>
          </a:p>
          <a:p>
            <a:endParaRPr lang="en-GB" dirty="0">
              <a:solidFill>
                <a:schemeClr val="accent4"/>
              </a:solidFill>
              <a:latin typeface="Montserrat SemiBold" panose="020B0604020202020204"/>
            </a:endParaRPr>
          </a:p>
          <a:p>
            <a:r>
              <a:rPr lang="en-GB" dirty="0">
                <a:solidFill>
                  <a:schemeClr val="accent4">
                    <a:lumMod val="75000"/>
                  </a:schemeClr>
                </a:solidFill>
                <a:latin typeface="Montserrat SemiBold" panose="020B0604020202020204"/>
              </a:rPr>
              <a:t>Phonics is a method of teaching children how to read. We link letters to the sounds that they make to enable children to pronounce words</a:t>
            </a:r>
            <a:r>
              <a:rPr lang="en-GB" dirty="0">
                <a:solidFill>
                  <a:schemeClr val="accent4"/>
                </a:solidFill>
                <a:latin typeface="Montserrat SemiBold" panose="020B0604020202020204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0210279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73DE553-8561-42E1-8856-ACE9E85EE1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66875" y="2173288"/>
            <a:ext cx="9144000" cy="1655762"/>
          </a:xfrm>
        </p:spPr>
        <p:txBody>
          <a:bodyPr/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Montserrat SemiBold" pitchFamily="2" charset="0"/>
              </a:rPr>
              <a:t>Essential Letters and Sounds (ELS) is our chosen phonics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  <a:latin typeface="Montserrat SemiBold" pitchFamily="2" charset="0"/>
              </a:rPr>
              <a:t>programme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Montserrat SemiBold" pitchFamily="2" charset="0"/>
              </a:rPr>
              <a:t>.</a:t>
            </a:r>
          </a:p>
          <a:p>
            <a:endParaRPr lang="en-US" dirty="0">
              <a:solidFill>
                <a:schemeClr val="accent4">
                  <a:lumMod val="75000"/>
                </a:schemeClr>
              </a:solidFill>
              <a:latin typeface="Montserrat SemiBold" pitchFamily="2" charset="0"/>
            </a:endParaRPr>
          </a:p>
          <a:p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Montserrat SemiBold" pitchFamily="2" charset="0"/>
              </a:rPr>
              <a:t>It teaches children to read by identifying the 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  <a:latin typeface="Montserrat SemiBold" pitchFamily="2" charset="0"/>
              </a:rPr>
              <a:t>phonemes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Montserrat SemiBold" pitchFamily="2" charset="0"/>
              </a:rPr>
              <a:t> (smallest unit of sound) and graphemes (written version of the sound) within words and using these to read words.</a:t>
            </a:r>
          </a:p>
          <a:p>
            <a:endParaRPr lang="en-US" dirty="0"/>
          </a:p>
          <a:p>
            <a:endParaRPr lang="en-GB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E18CD29-66D5-45E9-A774-1BA7BAAE6E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3377"/>
            <a:ext cx="9144000" cy="1046375"/>
          </a:xfrm>
        </p:spPr>
        <p:txBody>
          <a:bodyPr/>
          <a:lstStyle/>
          <a:p>
            <a:r>
              <a:rPr lang="en-GB" sz="4400" b="1" dirty="0">
                <a:solidFill>
                  <a:schemeClr val="accent3"/>
                </a:solidFill>
                <a:latin typeface="Montserrat SemiBold" panose="020B0604020202020204"/>
              </a:rPr>
              <a:t>ELS </a:t>
            </a:r>
          </a:p>
        </p:txBody>
      </p:sp>
    </p:spTree>
    <p:extLst>
      <p:ext uri="{BB962C8B-B14F-4D97-AF65-F5344CB8AC3E}">
        <p14:creationId xmlns:p14="http://schemas.microsoft.com/office/powerpoint/2010/main" val="4698002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47CD3-5570-40F7-B63A-18490CBA3F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59140"/>
            <a:ext cx="9144000" cy="1046375"/>
          </a:xfrm>
        </p:spPr>
        <p:txBody>
          <a:bodyPr/>
          <a:lstStyle/>
          <a:p>
            <a:r>
              <a:rPr lang="en-GB" sz="4400" b="1" dirty="0">
                <a:solidFill>
                  <a:schemeClr val="accent3"/>
                </a:solidFill>
                <a:latin typeface="Montserrat SemiBold" panose="020B0604020202020204"/>
              </a:rPr>
              <a:t>How we teach phonics</a:t>
            </a:r>
            <a:br>
              <a:rPr lang="en-GB" sz="4400" b="1" dirty="0">
                <a:solidFill>
                  <a:schemeClr val="accent3"/>
                </a:solidFill>
                <a:latin typeface="Montserrat SemiBold" panose="020B0604020202020204"/>
              </a:rPr>
            </a:br>
            <a:endParaRPr lang="en-GB" sz="1800" b="1" dirty="0">
              <a:solidFill>
                <a:schemeClr val="accent3"/>
              </a:solidFill>
              <a:latin typeface="Montserrat SemiBold" panose="020B0604020202020204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1AA447-8E56-436E-96B3-DA16EACD92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508289"/>
            <a:ext cx="9204960" cy="3749511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accent4">
                    <a:lumMod val="75000"/>
                  </a:schemeClr>
                </a:solidFill>
                <a:latin typeface="Montserrat SemiBold" pitchFamily="2" charset="0"/>
              </a:rPr>
              <a:t>Whole class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accent4">
                    <a:lumMod val="75000"/>
                  </a:schemeClr>
                </a:solidFill>
                <a:latin typeface="Montserrat SemiBold" pitchFamily="2" charset="0"/>
              </a:rPr>
              <a:t>High quality teaching with repetition and reinforcement of learning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accent4">
                    <a:lumMod val="75000"/>
                  </a:schemeClr>
                </a:solidFill>
                <a:latin typeface="Montserrat SemiBold" pitchFamily="2" charset="0"/>
              </a:rPr>
              <a:t>Effective modelling - My turn your turn approach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accent4">
                    <a:lumMod val="75000"/>
                  </a:schemeClr>
                </a:solidFill>
                <a:latin typeface="Montserrat SemiBold" pitchFamily="2" charset="0"/>
              </a:rPr>
              <a:t>Fun and Interactive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accent4">
                    <a:lumMod val="75000"/>
                  </a:schemeClr>
                </a:solidFill>
                <a:latin typeface="Montserrat SemiBold" pitchFamily="2" charset="0"/>
              </a:rPr>
              <a:t>Consistent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Montserrat SemiBold" pitchFamily="2" charset="0"/>
                <a:cs typeface="Calibri"/>
              </a:rPr>
              <a:t>Opportunities for writing- new grapheme, words and sentences.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Montserrat SemiBold" pitchFamily="2" charset="0"/>
                <a:cs typeface="Calibri"/>
              </a:rPr>
              <a:t>Lots of opportunity for oral blending c/</a:t>
            </a:r>
            <a:r>
              <a:rPr lang="en-US" sz="2000" b="1" dirty="0" err="1">
                <a:solidFill>
                  <a:schemeClr val="accent4">
                    <a:lumMod val="75000"/>
                  </a:schemeClr>
                </a:solidFill>
                <a:latin typeface="Montserrat SemiBold" pitchFamily="2" charset="0"/>
                <a:cs typeface="Calibri"/>
              </a:rPr>
              <a:t>oa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Montserrat SemiBold" pitchFamily="2" charset="0"/>
                <a:cs typeface="Calibri"/>
              </a:rPr>
              <a:t>/t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Montserrat SemiBold" pitchFamily="2" charset="0"/>
                <a:cs typeface="Calibri"/>
              </a:rPr>
              <a:t>Robot arms and blending hands</a:t>
            </a:r>
            <a:endParaRPr lang="en-GB" sz="2000" dirty="0">
              <a:solidFill>
                <a:schemeClr val="accent4">
                  <a:lumMod val="75000"/>
                </a:schemeClr>
              </a:solidFill>
              <a:latin typeface="Montserrat SemiBold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accent4">
                    <a:lumMod val="75000"/>
                  </a:schemeClr>
                </a:solidFill>
                <a:latin typeface="Montserrat SemiBold" pitchFamily="2" charset="0"/>
              </a:rPr>
              <a:t>Pure sounds </a:t>
            </a:r>
          </a:p>
          <a:p>
            <a:endParaRPr lang="en-GB" dirty="0">
              <a:solidFill>
                <a:schemeClr val="accent4"/>
              </a:solidFill>
              <a:latin typeface="Montserrat SemiBold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6430356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DD7A1A8-B25B-469E-8621-73229EA75E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59140"/>
            <a:ext cx="9144000" cy="1046375"/>
          </a:xfrm>
        </p:spPr>
        <p:txBody>
          <a:bodyPr/>
          <a:lstStyle/>
          <a:p>
            <a:r>
              <a:rPr lang="en-GB" sz="4400" b="1" dirty="0">
                <a:solidFill>
                  <a:schemeClr val="accent3"/>
                </a:solidFill>
                <a:latin typeface="Montserrat SemiBold" panose="020B0604020202020204"/>
              </a:rPr>
              <a:t>Example lesson</a:t>
            </a:r>
            <a:br>
              <a:rPr lang="en-GB" sz="4400" b="1" dirty="0">
                <a:solidFill>
                  <a:schemeClr val="accent3"/>
                </a:solidFill>
                <a:latin typeface="Montserrat SemiBold" panose="020B0604020202020204"/>
              </a:rPr>
            </a:br>
            <a:endParaRPr lang="en-GB" sz="1800" b="1" dirty="0">
              <a:solidFill>
                <a:schemeClr val="accent3"/>
              </a:solidFill>
              <a:latin typeface="Montserrat SemiBold" panose="020B0604020202020204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0FDC176-2270-475F-89CA-6C81A3A2DE42}"/>
              </a:ext>
            </a:extLst>
          </p:cNvPr>
          <p:cNvPicPr/>
          <p:nvPr/>
        </p:nvPicPr>
        <p:blipFill rotWithShape="1">
          <a:blip r:embed="rId2"/>
          <a:srcRect l="29290" t="26824" r="30720" b="21485"/>
          <a:stretch/>
        </p:blipFill>
        <p:spPr bwMode="auto">
          <a:xfrm>
            <a:off x="2790494" y="2382159"/>
            <a:ext cx="3541424" cy="26809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8B12DB5-677C-4AD6-BB23-57E411EFDDE6}"/>
              </a:ext>
            </a:extLst>
          </p:cNvPr>
          <p:cNvPicPr/>
          <p:nvPr/>
        </p:nvPicPr>
        <p:blipFill rotWithShape="1">
          <a:blip r:embed="rId3"/>
          <a:srcRect l="28414" t="28766" r="29846" b="18375"/>
          <a:stretch/>
        </p:blipFill>
        <p:spPr bwMode="auto">
          <a:xfrm>
            <a:off x="5796363" y="1725930"/>
            <a:ext cx="2391410" cy="17030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E104F0F-0AAA-4E7A-A0D7-6D2AE796E113}"/>
              </a:ext>
            </a:extLst>
          </p:cNvPr>
          <p:cNvPicPr/>
          <p:nvPr/>
        </p:nvPicPr>
        <p:blipFill rotWithShape="1">
          <a:blip r:embed="rId4"/>
          <a:srcRect l="26445" t="23322" r="25913" b="14877"/>
          <a:stretch/>
        </p:blipFill>
        <p:spPr bwMode="auto">
          <a:xfrm>
            <a:off x="6822523" y="2908583"/>
            <a:ext cx="2730500" cy="19913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EE4EFD9-8236-4A13-8057-9451B2B3A276}"/>
              </a:ext>
            </a:extLst>
          </p:cNvPr>
          <p:cNvPicPr/>
          <p:nvPr/>
        </p:nvPicPr>
        <p:blipFill rotWithShape="1">
          <a:blip r:embed="rId5"/>
          <a:srcRect l="27103" t="24490" r="26131" b="18375"/>
          <a:stretch/>
        </p:blipFill>
        <p:spPr bwMode="auto">
          <a:xfrm>
            <a:off x="636437" y="1705515"/>
            <a:ext cx="2679700" cy="18408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F8BADCB-85E4-4C2A-9A6C-FDC33DFF3057}"/>
              </a:ext>
            </a:extLst>
          </p:cNvPr>
          <p:cNvPicPr/>
          <p:nvPr/>
        </p:nvPicPr>
        <p:blipFill rotWithShape="1">
          <a:blip r:embed="rId6"/>
          <a:srcRect l="28633" t="26434" r="29628" b="22262"/>
          <a:stretch/>
        </p:blipFill>
        <p:spPr bwMode="auto">
          <a:xfrm>
            <a:off x="8942208" y="1893475"/>
            <a:ext cx="2825722" cy="17030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64265720"/>
      </p:ext>
    </p:extLst>
  </p:cSld>
  <p:clrMapOvr>
    <a:masterClrMapping/>
  </p:clrMapOvr>
</p:sld>
</file>

<file path=ppt/theme/theme1.xml><?xml version="1.0" encoding="utf-8"?>
<a:theme xmlns:a="http://schemas.openxmlformats.org/drawingml/2006/main" name="Preston Hedges Trust Slide 2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D4162"/>
      </a:accent1>
      <a:accent2>
        <a:srgbClr val="DDB54C"/>
      </a:accent2>
      <a:accent3>
        <a:srgbClr val="06344C"/>
      </a:accent3>
      <a:accent4>
        <a:srgbClr val="549484"/>
      </a:accent4>
      <a:accent5>
        <a:srgbClr val="FFFFFF"/>
      </a:accent5>
      <a:accent6>
        <a:srgbClr val="FFFFFF"/>
      </a:accent6>
      <a:hlink>
        <a:srgbClr val="549484"/>
      </a:hlink>
      <a:folHlink>
        <a:srgbClr val="0D416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ton Hedges Trust Slide 2" id="{C85D57FE-D200-47A5-B8BB-C7D92471DDC8}" vid="{AD7D663B-C609-4ED5-9248-A4D611058F8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628</TotalTime>
  <Words>460</Words>
  <Application>Microsoft Office PowerPoint</Application>
  <PresentationFormat>Widescreen</PresentationFormat>
  <Paragraphs>90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CCW Cursive Writing 1</vt:lpstr>
      <vt:lpstr>Montserrat Medium</vt:lpstr>
      <vt:lpstr>Montserrat SemiBold</vt:lpstr>
      <vt:lpstr>Preston Hedges Trust Slide 2</vt:lpstr>
      <vt:lpstr>Welcome to Reception  Mrs Pearce, Mrs Seaman, Mrs Allan Miss Botterill and Mrs Leggett </vt:lpstr>
      <vt:lpstr>PowerPoint Presentation</vt:lpstr>
      <vt:lpstr>School Values</vt:lpstr>
      <vt:lpstr>PE  (Wednesday)</vt:lpstr>
      <vt:lpstr>Phonics</vt:lpstr>
      <vt:lpstr>What is Phonics? </vt:lpstr>
      <vt:lpstr>ELS </vt:lpstr>
      <vt:lpstr>How we teach phonics </vt:lpstr>
      <vt:lpstr>Example lesson </vt:lpstr>
      <vt:lpstr>Terminology </vt:lpstr>
      <vt:lpstr>Reading Books</vt:lpstr>
      <vt:lpstr>PowerPoint Presentation</vt:lpstr>
      <vt:lpstr>Cursive Handwriting</vt:lpstr>
      <vt:lpstr>How you can support your child at home</vt:lpstr>
      <vt:lpstr>Any questions? </vt:lpstr>
    </vt:vector>
  </TitlesOfParts>
  <Company>EasiPC Services ltd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Year</dc:title>
  <dc:creator>Sarah Lang</dc:creator>
  <cp:lastModifiedBy>Rachel Winstanley</cp:lastModifiedBy>
  <cp:revision>57</cp:revision>
  <dcterms:created xsi:type="dcterms:W3CDTF">2022-09-07T07:35:51Z</dcterms:created>
  <dcterms:modified xsi:type="dcterms:W3CDTF">2023-09-27T11:48:09Z</dcterms:modified>
</cp:coreProperties>
</file>