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67" r:id="rId7"/>
    <p:sldId id="270" r:id="rId8"/>
    <p:sldId id="259" r:id="rId9"/>
    <p:sldId id="260" r:id="rId10"/>
    <p:sldId id="261" r:id="rId11"/>
    <p:sldId id="262" r:id="rId12"/>
    <p:sldId id="263" r:id="rId13"/>
    <p:sldId id="27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1A9A6-E314-8BA8-42E8-36B3C431242D}" v="78" dt="2023-09-26T13:09:38.738"/>
    <p1510:client id="{B09E4E35-A3ED-76B0-1A7D-CCAFE4D6F428}" v="26" dt="2023-09-26T14:03:47.621"/>
    <p1510:client id="{CD70B04F-4179-C046-4EE1-E5C998477B3A}" v="13" dt="2023-09-26T16:40:03.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493681"/>
            <a:ext cx="10515600" cy="10994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solidFill>
                  <a:schemeClr val="accent3"/>
                </a:solidFill>
                <a:latin typeface="Montserrat SemiBold" panose="020B060402020202020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18"/>
          <p:cNvSpPr txBox="1">
            <a:spLocks noGrp="1"/>
          </p:cNvSpPr>
          <p:nvPr>
            <p:ph type="body" idx="1"/>
          </p:nvPr>
        </p:nvSpPr>
        <p:spPr>
          <a:xfrm>
            <a:off x="831850" y="2394409"/>
            <a:ext cx="10515600" cy="36952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chemeClr val="accent4">
                    <a:lumMod val="75000"/>
                  </a:schemeClr>
                </a:solidFill>
                <a:latin typeface="Montserrat SemiBold" panose="020B060402020202020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Edit Master text styles</a:t>
            </a: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CEB3634-941B-4BF3-98B9-DC8C76554E92}" type="datetimeFigureOut">
              <a:rPr lang="en-GB" smtClean="0"/>
              <a:t>27/09/2023</a:t>
            </a:fld>
            <a:endParaRPr lang="en-GB"/>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751CB8-BA8D-42FF-AC92-41F3F1687A14}" type="slidenum">
              <a:rPr lang="en-GB" smtClean="0"/>
              <a:t>‹#›</a:t>
            </a:fld>
            <a:endParaRPr lang="en-GB"/>
          </a:p>
        </p:txBody>
      </p:sp>
      <p:cxnSp>
        <p:nvCxnSpPr>
          <p:cNvPr id="7" name="Google Shape;223;p11">
            <a:extLst>
              <a:ext uri="{FF2B5EF4-FFF2-40B4-BE49-F238E27FC236}">
                <a16:creationId xmlns:a16="http://schemas.microsoft.com/office/drawing/2014/main" id="{571F3427-05DB-4C20-A8A7-286FE6204AF4}"/>
              </a:ext>
            </a:extLst>
          </p:cNvPr>
          <p:cNvCxnSpPr>
            <a:cxnSpLocks/>
          </p:cNvCxnSpPr>
          <p:nvPr/>
        </p:nvCxnSpPr>
        <p:spPr>
          <a:xfrm>
            <a:off x="1703044" y="1899042"/>
            <a:ext cx="9513596" cy="0"/>
          </a:xfrm>
          <a:prstGeom prst="straightConnector1">
            <a:avLst/>
          </a:prstGeom>
          <a:noFill/>
          <a:ln w="25400"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218845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400">
                <a:solidFill>
                  <a:schemeClr val="accent3"/>
                </a:solidFill>
                <a:latin typeface="Montserrat SemiBold" panose="020B060402020202020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17"/>
          <p:cNvSpPr txBox="1">
            <a:spLocks noGrp="1"/>
          </p:cNvSpPr>
          <p:nvPr>
            <p:ph type="body" idx="1"/>
          </p:nvPr>
        </p:nvSpPr>
        <p:spPr>
          <a:xfrm>
            <a:off x="838200" y="2309567"/>
            <a:ext cx="10515600" cy="38673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3200">
                <a:solidFill>
                  <a:schemeClr val="accent4">
                    <a:lumMod val="75000"/>
                  </a:schemeClr>
                </a:solidFill>
                <a:latin typeface="Montserrat SemiBold" panose="020B060402020202020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CEB3634-941B-4BF3-98B9-DC8C76554E92}" type="datetimeFigureOut">
              <a:rPr lang="en-GB" smtClean="0"/>
              <a:t>27/09/2023</a:t>
            </a:fld>
            <a:endParaRPr lang="en-GB"/>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751CB8-BA8D-42FF-AC92-41F3F1687A14}" type="slidenum">
              <a:rPr lang="en-GB" smtClean="0"/>
              <a:t>‹#›</a:t>
            </a:fld>
            <a:endParaRPr lang="en-GB"/>
          </a:p>
        </p:txBody>
      </p:sp>
      <p:cxnSp>
        <p:nvCxnSpPr>
          <p:cNvPr id="7" name="Google Shape;223;p11">
            <a:extLst>
              <a:ext uri="{FF2B5EF4-FFF2-40B4-BE49-F238E27FC236}">
                <a16:creationId xmlns:a16="http://schemas.microsoft.com/office/drawing/2014/main" id="{666FE6FE-4338-48D2-92EE-AD4E8CD02C2F}"/>
              </a:ext>
            </a:extLst>
          </p:cNvPr>
          <p:cNvCxnSpPr>
            <a:cxnSpLocks/>
          </p:cNvCxnSpPr>
          <p:nvPr/>
        </p:nvCxnSpPr>
        <p:spPr>
          <a:xfrm>
            <a:off x="1703044" y="1899042"/>
            <a:ext cx="9513596" cy="0"/>
          </a:xfrm>
          <a:prstGeom prst="straightConnector1">
            <a:avLst/>
          </a:prstGeom>
          <a:noFill/>
          <a:ln w="25400"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22716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7B67-A162-45CC-A040-694581885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360CE2-2839-492F-BD30-0396FD3DA1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CAF59E-6A0D-4BE0-8469-30BECC7565F7}"/>
              </a:ext>
            </a:extLst>
          </p:cNvPr>
          <p:cNvSpPr>
            <a:spLocks noGrp="1"/>
          </p:cNvSpPr>
          <p:nvPr>
            <p:ph type="dt" sz="half" idx="10"/>
          </p:nvPr>
        </p:nvSpPr>
        <p:spPr/>
        <p:txBody>
          <a:bodyPr/>
          <a:lstStyle/>
          <a:p>
            <a:fld id="{BCEB3634-941B-4BF3-98B9-DC8C76554E92}" type="datetimeFigureOut">
              <a:rPr lang="en-GB" smtClean="0"/>
              <a:t>27/09/2023</a:t>
            </a:fld>
            <a:endParaRPr lang="en-GB"/>
          </a:p>
        </p:txBody>
      </p:sp>
      <p:sp>
        <p:nvSpPr>
          <p:cNvPr id="5" name="Footer Placeholder 4">
            <a:extLst>
              <a:ext uri="{FF2B5EF4-FFF2-40B4-BE49-F238E27FC236}">
                <a16:creationId xmlns:a16="http://schemas.microsoft.com/office/drawing/2014/main" id="{5E6B53FF-0DC6-4698-8328-749691EC0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EA055-EDE1-4E3C-A98A-4522296E4728}"/>
              </a:ext>
            </a:extLst>
          </p:cNvPr>
          <p:cNvSpPr>
            <a:spLocks noGrp="1"/>
          </p:cNvSpPr>
          <p:nvPr>
            <p:ph type="sldNum" sz="quarter" idx="12"/>
          </p:nvPr>
        </p:nvSpPr>
        <p:spPr/>
        <p:txBody>
          <a:bodyPr/>
          <a:lstStyle/>
          <a:p>
            <a:fld id="{36751CB8-BA8D-42FF-AC92-41F3F1687A14}" type="slidenum">
              <a:rPr lang="en-GB" smtClean="0"/>
              <a:t>‹#›</a:t>
            </a:fld>
            <a:endParaRPr lang="en-GB"/>
          </a:p>
        </p:txBody>
      </p:sp>
    </p:spTree>
    <p:extLst>
      <p:ext uri="{BB962C8B-B14F-4D97-AF65-F5344CB8AC3E}">
        <p14:creationId xmlns:p14="http://schemas.microsoft.com/office/powerpoint/2010/main" val="4076847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BCEB3634-941B-4BF3-98B9-DC8C76554E92}" type="datetimeFigureOut">
              <a:rPr lang="en-GB" smtClean="0"/>
              <a:t>27/09/2023</a:t>
            </a:fld>
            <a:endParaRPr lang="en-GB"/>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36751CB8-BA8D-42FF-AC92-41F3F1687A14}" type="slidenum">
              <a:rPr lang="en-GB" smtClean="0"/>
              <a:t>‹#›</a:t>
            </a:fld>
            <a:endParaRPr lang="en-GB"/>
          </a:p>
        </p:txBody>
      </p:sp>
      <p:grpSp>
        <p:nvGrpSpPr>
          <p:cNvPr id="7" name="Group 6">
            <a:extLst>
              <a:ext uri="{FF2B5EF4-FFF2-40B4-BE49-F238E27FC236}">
                <a16:creationId xmlns:a16="http://schemas.microsoft.com/office/drawing/2014/main" id="{0FEE8EF5-B865-4102-BB4E-48D1436A5AD9}"/>
              </a:ext>
            </a:extLst>
          </p:cNvPr>
          <p:cNvGrpSpPr/>
          <p:nvPr/>
        </p:nvGrpSpPr>
        <p:grpSpPr>
          <a:xfrm>
            <a:off x="0" y="5584518"/>
            <a:ext cx="12209006" cy="1273482"/>
            <a:chOff x="-8502" y="5572062"/>
            <a:chExt cx="12209006" cy="1273482"/>
          </a:xfrm>
        </p:grpSpPr>
        <p:sp>
          <p:nvSpPr>
            <p:cNvPr id="8" name="Rectangle 7">
              <a:extLst>
                <a:ext uri="{FF2B5EF4-FFF2-40B4-BE49-F238E27FC236}">
                  <a16:creationId xmlns:a16="http://schemas.microsoft.com/office/drawing/2014/main" id="{F9B2F0F8-EB64-425D-9C9A-E6919F20192C}"/>
                </a:ext>
              </a:extLst>
            </p:cNvPr>
            <p:cNvSpPr/>
            <p:nvPr/>
          </p:nvSpPr>
          <p:spPr>
            <a:xfrm>
              <a:off x="-8502" y="5585870"/>
              <a:ext cx="12191998" cy="125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logo&#10;&#10;Description automatically generated">
              <a:extLst>
                <a:ext uri="{FF2B5EF4-FFF2-40B4-BE49-F238E27FC236}">
                  <a16:creationId xmlns:a16="http://schemas.microsoft.com/office/drawing/2014/main" id="{8A81F030-9A49-4A7B-A763-941A0C7EC96B}"/>
                </a:ext>
              </a:extLst>
            </p:cNvPr>
            <p:cNvPicPr>
              <a:picLocks noChangeAspect="1"/>
            </p:cNvPicPr>
            <p:nvPr/>
          </p:nvPicPr>
          <p:blipFill>
            <a:blip r:embed="rId5"/>
            <a:stretch>
              <a:fillRect/>
            </a:stretch>
          </p:blipFill>
          <p:spPr>
            <a:xfrm>
              <a:off x="10398370" y="5572062"/>
              <a:ext cx="1802134" cy="1273481"/>
            </a:xfrm>
            <a:prstGeom prst="rect">
              <a:avLst/>
            </a:prstGeom>
          </p:spPr>
        </p:pic>
        <p:sp>
          <p:nvSpPr>
            <p:cNvPr id="15" name="Google Shape;222;p11">
              <a:extLst>
                <a:ext uri="{FF2B5EF4-FFF2-40B4-BE49-F238E27FC236}">
                  <a16:creationId xmlns:a16="http://schemas.microsoft.com/office/drawing/2014/main" id="{30E829D0-347C-4778-9207-971693B4D0FE}"/>
                </a:ext>
              </a:extLst>
            </p:cNvPr>
            <p:cNvSpPr txBox="1"/>
            <p:nvPr/>
          </p:nvSpPr>
          <p:spPr>
            <a:xfrm>
              <a:off x="4844849" y="6406595"/>
              <a:ext cx="250230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3"/>
                  </a:solidFill>
                  <a:latin typeface="Montserrat SemiBold"/>
                  <a:ea typeface="Montserrat SemiBold"/>
                  <a:cs typeface="Montserrat SemiBold"/>
                  <a:sym typeface="Montserrat SemiBold"/>
                </a:rPr>
                <a:t>Proud to be part of</a:t>
              </a:r>
              <a:endParaRPr sz="1800">
                <a:solidFill>
                  <a:schemeClr val="accent3"/>
                </a:solidFill>
              </a:endParaRPr>
            </a:p>
          </p:txBody>
        </p:sp>
      </p:grpSp>
      <p:sp>
        <p:nvSpPr>
          <p:cNvPr id="16" name="Google Shape;222;p11">
            <a:extLst>
              <a:ext uri="{FF2B5EF4-FFF2-40B4-BE49-F238E27FC236}">
                <a16:creationId xmlns:a16="http://schemas.microsoft.com/office/drawing/2014/main" id="{1880927C-7A5E-4D4E-9172-2AC9401435BA}"/>
              </a:ext>
            </a:extLst>
          </p:cNvPr>
          <p:cNvSpPr txBox="1"/>
          <p:nvPr/>
        </p:nvSpPr>
        <p:spPr>
          <a:xfrm>
            <a:off x="1224699" y="2907538"/>
            <a:ext cx="1051559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accent3"/>
              </a:solidFill>
              <a:latin typeface="Montserrat SemiBold" panose="020B0604020202020204" charset="0"/>
            </a:endParaRPr>
          </a:p>
        </p:txBody>
      </p:sp>
      <p:sp>
        <p:nvSpPr>
          <p:cNvPr id="18" name="Google Shape;222;p11">
            <a:extLst>
              <a:ext uri="{FF2B5EF4-FFF2-40B4-BE49-F238E27FC236}">
                <a16:creationId xmlns:a16="http://schemas.microsoft.com/office/drawing/2014/main" id="{22785D84-F712-4E1D-A1D2-FA1381513E89}"/>
              </a:ext>
            </a:extLst>
          </p:cNvPr>
          <p:cNvSpPr txBox="1"/>
          <p:nvPr/>
        </p:nvSpPr>
        <p:spPr>
          <a:xfrm>
            <a:off x="1461155" y="986151"/>
            <a:ext cx="894571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accent3"/>
              </a:solidFill>
              <a:latin typeface="Montserrat SemiBold" panose="020B0604020202020204" charset="0"/>
            </a:endParaRPr>
          </a:p>
        </p:txBody>
      </p:sp>
      <p:pic>
        <p:nvPicPr>
          <p:cNvPr id="2" name="Picture 1">
            <a:extLst>
              <a:ext uri="{FF2B5EF4-FFF2-40B4-BE49-F238E27FC236}">
                <a16:creationId xmlns:a16="http://schemas.microsoft.com/office/drawing/2014/main" id="{50BA1659-2CF9-4AD5-9100-D11C708A6697}"/>
              </a:ext>
            </a:extLst>
          </p:cNvPr>
          <p:cNvPicPr>
            <a:picLocks noChangeAspect="1"/>
          </p:cNvPicPr>
          <p:nvPr/>
        </p:nvPicPr>
        <p:blipFill>
          <a:blip r:embed="rId6"/>
          <a:stretch>
            <a:fillRect/>
          </a:stretch>
        </p:blipFill>
        <p:spPr>
          <a:xfrm>
            <a:off x="149647" y="5645944"/>
            <a:ext cx="1146147" cy="1164437"/>
          </a:xfrm>
          <a:prstGeom prst="rect">
            <a:avLst/>
          </a:prstGeom>
        </p:spPr>
      </p:pic>
    </p:spTree>
    <p:extLst>
      <p:ext uri="{BB962C8B-B14F-4D97-AF65-F5344CB8AC3E}">
        <p14:creationId xmlns:p14="http://schemas.microsoft.com/office/powerpoint/2010/main" val="37506509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lIns="91440" tIns="45720" rIns="91440" bIns="45720" anchor="b"/>
          <a:lstStyle/>
          <a:p>
            <a:r>
              <a:rPr lang="en-GB" sz="5400">
                <a:solidFill>
                  <a:schemeClr val="accent3"/>
                </a:solidFill>
                <a:latin typeface="Montserrat Medium"/>
              </a:rPr>
              <a:t>Reading at Preston Hedges Primary School</a:t>
            </a:r>
          </a:p>
        </p:txBody>
      </p:sp>
      <p:sp>
        <p:nvSpPr>
          <p:cNvPr id="3" name="Subtitle 2">
            <a:extLst>
              <a:ext uri="{FF2B5EF4-FFF2-40B4-BE49-F238E27FC236}">
                <a16:creationId xmlns:a16="http://schemas.microsoft.com/office/drawing/2014/main" id="{E6E5B8FA-259E-0C65-8FC3-9A1C1F5D2C4E}"/>
              </a:ext>
            </a:extLst>
          </p:cNvPr>
          <p:cNvSpPr>
            <a:spLocks noGrp="1"/>
          </p:cNvSpPr>
          <p:nvPr>
            <p:ph type="subTitle" idx="1"/>
          </p:nvPr>
        </p:nvSpPr>
        <p:spPr>
          <a:xfrm>
            <a:off x="1586144" y="4614092"/>
            <a:ext cx="9144000" cy="1655762"/>
          </a:xfrm>
        </p:spPr>
        <p:txBody>
          <a:bodyPr lIns="91440" tIns="45720" rIns="91440" bIns="45720" anchor="t"/>
          <a:lstStyle/>
          <a:p>
            <a:r>
              <a:rPr lang="en-GB" dirty="0"/>
              <a:t>Mrs Jess Chapman – Phase 1 Lead</a:t>
            </a:r>
          </a:p>
          <a:p>
            <a:r>
              <a:rPr lang="en-GB" dirty="0"/>
              <a:t>Mrs Rachel Honeywood – Phase 3 Lead</a:t>
            </a:r>
          </a:p>
        </p:txBody>
      </p:sp>
    </p:spTree>
    <p:extLst>
      <p:ext uri="{BB962C8B-B14F-4D97-AF65-F5344CB8AC3E}">
        <p14:creationId xmlns:p14="http://schemas.microsoft.com/office/powerpoint/2010/main" val="355489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B01C98-AF7F-A44F-E3AB-F4FA054A39B9}"/>
              </a:ext>
            </a:extLst>
          </p:cNvPr>
          <p:cNvSpPr txBox="1">
            <a:spLocks/>
          </p:cNvSpPr>
          <p:nvPr/>
        </p:nvSpPr>
        <p:spPr>
          <a:xfrm>
            <a:off x="1524000" y="273377"/>
            <a:ext cx="9144000" cy="1046375"/>
          </a:xfrm>
        </p:spPr>
        <p:txBody>
          <a:bodyPr anchor="b"/>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Font typeface="Arial"/>
              <a:defRPr sz="60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kern="0">
                <a:solidFill>
                  <a:schemeClr val="accent3"/>
                </a:solidFill>
                <a:latin typeface="Montserrat SemiBold" panose="020B0604020202020204"/>
              </a:rPr>
              <a:t>Ways to help at home</a:t>
            </a:r>
          </a:p>
        </p:txBody>
      </p:sp>
      <p:sp>
        <p:nvSpPr>
          <p:cNvPr id="5" name="TextBox 4">
            <a:extLst>
              <a:ext uri="{FF2B5EF4-FFF2-40B4-BE49-F238E27FC236}">
                <a16:creationId xmlns:a16="http://schemas.microsoft.com/office/drawing/2014/main" id="{87C504B8-5099-CD84-E84E-35DC4D531B41}"/>
              </a:ext>
            </a:extLst>
          </p:cNvPr>
          <p:cNvSpPr txBox="1"/>
          <p:nvPr/>
        </p:nvSpPr>
        <p:spPr>
          <a:xfrm>
            <a:off x="861132" y="1782395"/>
            <a:ext cx="10386876" cy="2031325"/>
          </a:xfrm>
          <a:prstGeom prst="rect">
            <a:avLst/>
          </a:prstGeom>
          <a:noFill/>
        </p:spPr>
        <p:txBody>
          <a:bodyPr wrap="square" rtlCol="0">
            <a:spAutoFit/>
          </a:bodyPr>
          <a:lstStyle/>
          <a:p>
            <a:pPr marL="285750" indent="-285750">
              <a:buFont typeface="Arial" panose="020B0604020202020204" pitchFamily="34" charset="0"/>
              <a:buChar char="•"/>
            </a:pPr>
            <a:r>
              <a:rPr lang="en-GB">
                <a:latin typeface="Montserrat Light" pitchFamily="2" charset="0"/>
              </a:rPr>
              <a:t>Encourage children to bring their school book and journal to school every day.</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a:latin typeface="Montserrat Light" pitchFamily="2" charset="0"/>
              </a:rPr>
              <a:t>Ask children about what they have read – what they think, what they know and what they wonder.</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a:latin typeface="Montserrat Light" pitchFamily="2" charset="0"/>
              </a:rPr>
              <a:t>Encourage recognition of punctuation but also bold/italic/writing styles – talk about purpose and impact on the reader.</a:t>
            </a:r>
          </a:p>
        </p:txBody>
      </p:sp>
    </p:spTree>
    <p:extLst>
      <p:ext uri="{BB962C8B-B14F-4D97-AF65-F5344CB8AC3E}">
        <p14:creationId xmlns:p14="http://schemas.microsoft.com/office/powerpoint/2010/main" val="168530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solidFill>
                  <a:schemeClr val="accent3"/>
                </a:solidFill>
                <a:latin typeface="Montserrat Medium" pitchFamily="2" charset="0"/>
              </a:rPr>
              <a:t>Any questions?</a:t>
            </a:r>
          </a:p>
        </p:txBody>
      </p:sp>
    </p:spTree>
    <p:extLst>
      <p:ext uri="{BB962C8B-B14F-4D97-AF65-F5344CB8AC3E}">
        <p14:creationId xmlns:p14="http://schemas.microsoft.com/office/powerpoint/2010/main" val="31438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7CD3-5570-40F7-B63A-18490CBA3FC0}"/>
              </a:ext>
            </a:extLst>
          </p:cNvPr>
          <p:cNvSpPr>
            <a:spLocks noGrp="1"/>
          </p:cNvSpPr>
          <p:nvPr>
            <p:ph type="ctrTitle"/>
          </p:nvPr>
        </p:nvSpPr>
        <p:spPr>
          <a:xfrm>
            <a:off x="1524000" y="273377"/>
            <a:ext cx="9144000" cy="1046375"/>
          </a:xfrm>
        </p:spPr>
        <p:txBody>
          <a:bodyPr/>
          <a:lstStyle/>
          <a:p>
            <a:r>
              <a:rPr lang="en-GB" sz="4400" b="1">
                <a:solidFill>
                  <a:schemeClr val="accent3"/>
                </a:solidFill>
                <a:latin typeface="Montserrat SemiBold" panose="020B0604020202020204"/>
              </a:rPr>
              <a:t>ELS</a:t>
            </a:r>
          </a:p>
        </p:txBody>
      </p:sp>
      <p:sp>
        <p:nvSpPr>
          <p:cNvPr id="4" name="TextBox 3">
            <a:extLst>
              <a:ext uri="{FF2B5EF4-FFF2-40B4-BE49-F238E27FC236}">
                <a16:creationId xmlns:a16="http://schemas.microsoft.com/office/drawing/2014/main" id="{3389DEAB-304E-628A-940A-BF1492021E21}"/>
              </a:ext>
            </a:extLst>
          </p:cNvPr>
          <p:cNvSpPr txBox="1"/>
          <p:nvPr/>
        </p:nvSpPr>
        <p:spPr>
          <a:xfrm>
            <a:off x="1071418" y="1791855"/>
            <a:ext cx="9430327" cy="2308324"/>
          </a:xfrm>
          <a:prstGeom prst="rect">
            <a:avLst/>
          </a:prstGeom>
          <a:noFill/>
        </p:spPr>
        <p:txBody>
          <a:bodyPr wrap="square" rtlCol="0">
            <a:spAutoFit/>
          </a:bodyPr>
          <a:lstStyle/>
          <a:p>
            <a:r>
              <a:rPr lang="en-GB">
                <a:latin typeface="Montserrat Light" pitchFamily="2" charset="0"/>
              </a:rPr>
              <a:t>Essential Letters and Sounds</a:t>
            </a:r>
          </a:p>
          <a:p>
            <a:endParaRPr lang="en-GB">
              <a:latin typeface="Montserrat Light" pitchFamily="2" charset="0"/>
            </a:endParaRPr>
          </a:p>
          <a:p>
            <a:r>
              <a:rPr lang="en-GB">
                <a:latin typeface="Montserrat Light" pitchFamily="2" charset="0"/>
              </a:rPr>
              <a:t>Daily teaching of phonics with additional intervention where necessary.</a:t>
            </a:r>
          </a:p>
          <a:p>
            <a:endParaRPr lang="en-GB">
              <a:latin typeface="Montserrat Light" pitchFamily="2" charset="0"/>
            </a:endParaRPr>
          </a:p>
          <a:p>
            <a:r>
              <a:rPr lang="en-GB">
                <a:latin typeface="Montserrat Light" pitchFamily="2" charset="0"/>
              </a:rPr>
              <a:t>Fast, interactive teaching style. Lots of repetition.</a:t>
            </a:r>
          </a:p>
          <a:p>
            <a:endParaRPr lang="en-GB">
              <a:latin typeface="Montserrat Light" pitchFamily="2" charset="0"/>
            </a:endParaRPr>
          </a:p>
          <a:p>
            <a:r>
              <a:rPr lang="en-GB">
                <a:latin typeface="Montserrat Light" pitchFamily="2" charset="0"/>
              </a:rPr>
              <a:t>Visual and practical reminders to keep learners engaged and to support development.</a:t>
            </a:r>
          </a:p>
        </p:txBody>
      </p:sp>
      <p:pic>
        <p:nvPicPr>
          <p:cNvPr id="6" name="Picture 5">
            <a:extLst>
              <a:ext uri="{FF2B5EF4-FFF2-40B4-BE49-F238E27FC236}">
                <a16:creationId xmlns:a16="http://schemas.microsoft.com/office/drawing/2014/main" id="{0DBF2697-28CB-52F2-A522-6A6E9EEB53BC}"/>
              </a:ext>
            </a:extLst>
          </p:cNvPr>
          <p:cNvPicPr>
            <a:picLocks noChangeAspect="1"/>
          </p:cNvPicPr>
          <p:nvPr/>
        </p:nvPicPr>
        <p:blipFill>
          <a:blip r:embed="rId2"/>
          <a:stretch>
            <a:fillRect/>
          </a:stretch>
        </p:blipFill>
        <p:spPr>
          <a:xfrm>
            <a:off x="8895425" y="4019749"/>
            <a:ext cx="3061594" cy="1442376"/>
          </a:xfrm>
          <a:prstGeom prst="rect">
            <a:avLst/>
          </a:prstGeom>
        </p:spPr>
      </p:pic>
    </p:spTree>
    <p:extLst>
      <p:ext uri="{BB962C8B-B14F-4D97-AF65-F5344CB8AC3E}">
        <p14:creationId xmlns:p14="http://schemas.microsoft.com/office/powerpoint/2010/main" val="202102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7CD3-5570-40F7-B63A-18490CBA3FC0}"/>
              </a:ext>
            </a:extLst>
          </p:cNvPr>
          <p:cNvSpPr>
            <a:spLocks noGrp="1"/>
          </p:cNvSpPr>
          <p:nvPr>
            <p:ph type="ctrTitle"/>
          </p:nvPr>
        </p:nvSpPr>
        <p:spPr>
          <a:xfrm>
            <a:off x="1524000" y="273377"/>
            <a:ext cx="9144000" cy="1046375"/>
          </a:xfrm>
        </p:spPr>
        <p:txBody>
          <a:bodyPr/>
          <a:lstStyle/>
          <a:p>
            <a:r>
              <a:rPr lang="en-GB" sz="4400" b="1">
                <a:solidFill>
                  <a:schemeClr val="accent3"/>
                </a:solidFill>
                <a:latin typeface="Montserrat SemiBold" panose="020B0604020202020204"/>
              </a:rPr>
              <a:t>Early Reading</a:t>
            </a:r>
          </a:p>
        </p:txBody>
      </p:sp>
      <p:sp>
        <p:nvSpPr>
          <p:cNvPr id="6" name="TextBox 5">
            <a:extLst>
              <a:ext uri="{FF2B5EF4-FFF2-40B4-BE49-F238E27FC236}">
                <a16:creationId xmlns:a16="http://schemas.microsoft.com/office/drawing/2014/main" id="{AF010336-416A-26FA-241D-85B16592312B}"/>
              </a:ext>
            </a:extLst>
          </p:cNvPr>
          <p:cNvSpPr txBox="1"/>
          <p:nvPr/>
        </p:nvSpPr>
        <p:spPr>
          <a:xfrm>
            <a:off x="1071418" y="1791855"/>
            <a:ext cx="9430327" cy="3139321"/>
          </a:xfrm>
          <a:prstGeom prst="rect">
            <a:avLst/>
          </a:prstGeom>
          <a:noFill/>
        </p:spPr>
        <p:txBody>
          <a:bodyPr wrap="square" lIns="91440" tIns="45720" rIns="91440" bIns="45720" rtlCol="0" anchor="t">
            <a:spAutoFit/>
          </a:bodyPr>
          <a:lstStyle/>
          <a:p>
            <a:r>
              <a:rPr lang="en-GB">
                <a:latin typeface="Montserrat Light" pitchFamily="2" charset="0"/>
              </a:rPr>
              <a:t>Application of phonics knowledge.</a:t>
            </a:r>
          </a:p>
          <a:p>
            <a:endParaRPr lang="en-GB">
              <a:latin typeface="Montserrat Light" pitchFamily="2" charset="0"/>
            </a:endParaRPr>
          </a:p>
          <a:p>
            <a:r>
              <a:rPr lang="en-GB">
                <a:latin typeface="Montserrat Light"/>
              </a:rPr>
              <a:t>First components of comprehension: modelling, sharing, discussing, questioning</a:t>
            </a:r>
          </a:p>
          <a:p>
            <a:endParaRPr lang="en-GB">
              <a:latin typeface="Montserrat Light" pitchFamily="2" charset="0"/>
            </a:endParaRPr>
          </a:p>
          <a:p>
            <a:r>
              <a:rPr lang="en-GB">
                <a:latin typeface="Montserrat Light" pitchFamily="2" charset="0"/>
              </a:rPr>
              <a:t>Teacher models decoding and blending.</a:t>
            </a:r>
          </a:p>
          <a:p>
            <a:endParaRPr lang="en-GB">
              <a:latin typeface="Montserrat Light" pitchFamily="2" charset="0"/>
            </a:endParaRPr>
          </a:p>
          <a:p>
            <a:r>
              <a:rPr lang="en-GB">
                <a:latin typeface="Montserrat Light" pitchFamily="2" charset="0"/>
              </a:rPr>
              <a:t>Develop a love of reading.</a:t>
            </a:r>
          </a:p>
          <a:p>
            <a:endParaRPr lang="en-GB">
              <a:latin typeface="Montserrat Light" pitchFamily="2" charset="0"/>
            </a:endParaRPr>
          </a:p>
          <a:p>
            <a:r>
              <a:rPr lang="en-GB">
                <a:latin typeface="Montserrat Light"/>
              </a:rPr>
              <a:t>Encouraging ownership.</a:t>
            </a:r>
            <a:endParaRPr lang="en-GB">
              <a:latin typeface="Montserrat Light" pitchFamily="2" charset="0"/>
            </a:endParaRPr>
          </a:p>
          <a:p>
            <a:endParaRPr lang="en-GB">
              <a:latin typeface="Montserrat Light" pitchFamily="2" charset="0"/>
            </a:endParaRPr>
          </a:p>
          <a:p>
            <a:r>
              <a:rPr lang="en-GB">
                <a:latin typeface="Montserrat Light" pitchFamily="2" charset="0"/>
              </a:rPr>
              <a:t>Weekly reading in KS1.</a:t>
            </a:r>
          </a:p>
        </p:txBody>
      </p:sp>
    </p:spTree>
    <p:extLst>
      <p:ext uri="{BB962C8B-B14F-4D97-AF65-F5344CB8AC3E}">
        <p14:creationId xmlns:p14="http://schemas.microsoft.com/office/powerpoint/2010/main" val="232529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20CB38-8993-7E7E-3C40-CD23BB1B0E77}"/>
              </a:ext>
            </a:extLst>
          </p:cNvPr>
          <p:cNvSpPr txBox="1">
            <a:spLocks/>
          </p:cNvSpPr>
          <p:nvPr/>
        </p:nvSpPr>
        <p:spPr>
          <a:xfrm>
            <a:off x="1524000" y="273377"/>
            <a:ext cx="9144000" cy="1046375"/>
          </a:xfrm>
        </p:spPr>
        <p:txBody>
          <a:bodyPr anchor="b"/>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Font typeface="Arial"/>
              <a:defRPr sz="60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kern="0">
                <a:solidFill>
                  <a:schemeClr val="accent3"/>
                </a:solidFill>
                <a:latin typeface="Montserrat SemiBold" panose="020B0604020202020204"/>
              </a:rPr>
              <a:t>Automaticity and Fluency</a:t>
            </a:r>
          </a:p>
        </p:txBody>
      </p:sp>
      <p:pic>
        <p:nvPicPr>
          <p:cNvPr id="5" name="Picture 4">
            <a:extLst>
              <a:ext uri="{FF2B5EF4-FFF2-40B4-BE49-F238E27FC236}">
                <a16:creationId xmlns:a16="http://schemas.microsoft.com/office/drawing/2014/main" id="{BB3C5B5B-DE01-30C0-B8C1-3C11FF0A8760}"/>
              </a:ext>
            </a:extLst>
          </p:cNvPr>
          <p:cNvPicPr>
            <a:picLocks noChangeAspect="1"/>
          </p:cNvPicPr>
          <p:nvPr/>
        </p:nvPicPr>
        <p:blipFill rotWithShape="1">
          <a:blip r:embed="rId2"/>
          <a:srcRect t="36165" b="45306"/>
          <a:stretch/>
        </p:blipFill>
        <p:spPr>
          <a:xfrm>
            <a:off x="6493164" y="3219578"/>
            <a:ext cx="5765884" cy="2313810"/>
          </a:xfrm>
          <a:prstGeom prst="rect">
            <a:avLst/>
          </a:prstGeom>
        </p:spPr>
      </p:pic>
      <p:sp>
        <p:nvSpPr>
          <p:cNvPr id="7" name="TextBox 6">
            <a:extLst>
              <a:ext uri="{FF2B5EF4-FFF2-40B4-BE49-F238E27FC236}">
                <a16:creationId xmlns:a16="http://schemas.microsoft.com/office/drawing/2014/main" id="{2C68AC7C-5FC2-34E9-7C85-476DD2332708}"/>
              </a:ext>
            </a:extLst>
          </p:cNvPr>
          <p:cNvSpPr txBox="1"/>
          <p:nvPr/>
        </p:nvSpPr>
        <p:spPr>
          <a:xfrm>
            <a:off x="228599" y="1443841"/>
            <a:ext cx="6550891" cy="3970318"/>
          </a:xfrm>
          <a:prstGeom prst="rect">
            <a:avLst/>
          </a:prstGeom>
          <a:noFill/>
        </p:spPr>
        <p:txBody>
          <a:bodyPr wrap="square">
            <a:spAutoFit/>
          </a:bodyPr>
          <a:lstStyle/>
          <a:p>
            <a:pPr fontAlgn="base"/>
            <a:r>
              <a:rPr lang="en-GB">
                <a:latin typeface="Montserrat Light" pitchFamily="2" charset="0"/>
              </a:rPr>
              <a:t>When we achieve automaticity in a skill, we no longer have to consciously think about each individual step in the process. Automatic skilled performance develops with extended practice after a high level of accuracy has been reached.</a:t>
            </a:r>
          </a:p>
          <a:p>
            <a:pPr fontAlgn="base"/>
            <a:r>
              <a:rPr lang="en-GB">
                <a:latin typeface="Montserrat Light" pitchFamily="2" charset="0"/>
              </a:rPr>
              <a:t>Reading, is a complex process. It requires two key separate but inter-related skills – </a:t>
            </a:r>
            <a:r>
              <a:rPr lang="en-GB">
                <a:highlight>
                  <a:srgbClr val="FFFF00"/>
                </a:highlight>
                <a:latin typeface="Montserrat Light" pitchFamily="2" charset="0"/>
              </a:rPr>
              <a:t>word identification </a:t>
            </a:r>
            <a:r>
              <a:rPr lang="en-GB">
                <a:latin typeface="Montserrat Light" pitchFamily="2" charset="0"/>
              </a:rPr>
              <a:t>and </a:t>
            </a:r>
            <a:r>
              <a:rPr lang="en-GB">
                <a:highlight>
                  <a:srgbClr val="FFFF00"/>
                </a:highlight>
                <a:latin typeface="Montserrat Light" pitchFamily="2" charset="0"/>
              </a:rPr>
              <a:t>comprehension</a:t>
            </a:r>
            <a:r>
              <a:rPr lang="en-GB">
                <a:latin typeface="Montserrat Light" pitchFamily="2" charset="0"/>
              </a:rPr>
              <a:t>. In reading, automaticity is the </a:t>
            </a:r>
            <a:r>
              <a:rPr lang="en-GB">
                <a:highlight>
                  <a:srgbClr val="FFFF00"/>
                </a:highlight>
                <a:latin typeface="Montserrat Light" pitchFamily="2" charset="0"/>
              </a:rPr>
              <a:t>ability to rapidly</a:t>
            </a:r>
            <a:r>
              <a:rPr lang="en-GB">
                <a:latin typeface="Montserrat Light" pitchFamily="2" charset="0"/>
              </a:rPr>
              <a:t>, effortlessly and </a:t>
            </a:r>
            <a:r>
              <a:rPr lang="en-GB">
                <a:highlight>
                  <a:srgbClr val="FFFF00"/>
                </a:highlight>
                <a:latin typeface="Montserrat Light" pitchFamily="2" charset="0"/>
              </a:rPr>
              <a:t>accurately </a:t>
            </a:r>
            <a:r>
              <a:rPr lang="en-GB">
                <a:latin typeface="Montserrat Light" pitchFamily="2" charset="0"/>
              </a:rPr>
              <a:t>recognise or decode words. ‘Expert’ readers are able to decode words with minimal attention to the activity of decoding. There are few words they must sound out or closely examine, and they can instead accurately recognise words on sight. </a:t>
            </a:r>
          </a:p>
        </p:txBody>
      </p:sp>
    </p:spTree>
    <p:extLst>
      <p:ext uri="{BB962C8B-B14F-4D97-AF65-F5344CB8AC3E}">
        <p14:creationId xmlns:p14="http://schemas.microsoft.com/office/powerpoint/2010/main" val="159471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7CD3-5570-40F7-B63A-18490CBA3FC0}"/>
              </a:ext>
            </a:extLst>
          </p:cNvPr>
          <p:cNvSpPr>
            <a:spLocks noGrp="1"/>
          </p:cNvSpPr>
          <p:nvPr>
            <p:ph type="ctrTitle"/>
          </p:nvPr>
        </p:nvSpPr>
        <p:spPr>
          <a:xfrm>
            <a:off x="1524000" y="0"/>
            <a:ext cx="9144000" cy="1046375"/>
          </a:xfrm>
        </p:spPr>
        <p:txBody>
          <a:bodyPr/>
          <a:lstStyle/>
          <a:p>
            <a:r>
              <a:rPr lang="en-GB" sz="4400" b="1">
                <a:solidFill>
                  <a:schemeClr val="accent3"/>
                </a:solidFill>
                <a:latin typeface="Montserrat SemiBold" panose="020B0604020202020204"/>
              </a:rPr>
              <a:t>Ways to help at home</a:t>
            </a:r>
          </a:p>
        </p:txBody>
      </p:sp>
      <p:pic>
        <p:nvPicPr>
          <p:cNvPr id="5" name="Picture 4">
            <a:extLst>
              <a:ext uri="{FF2B5EF4-FFF2-40B4-BE49-F238E27FC236}">
                <a16:creationId xmlns:a16="http://schemas.microsoft.com/office/drawing/2014/main" id="{DD01FCF9-F155-014A-1F64-B7AD19E2EC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14" t="23148" r="8752" b="21795"/>
          <a:stretch/>
        </p:blipFill>
        <p:spPr>
          <a:xfrm>
            <a:off x="8685007" y="1046375"/>
            <a:ext cx="3248038" cy="4442037"/>
          </a:xfrm>
          <a:prstGeom prst="rect">
            <a:avLst/>
          </a:prstGeom>
        </p:spPr>
      </p:pic>
      <p:sp>
        <p:nvSpPr>
          <p:cNvPr id="6" name="TextBox 5">
            <a:extLst>
              <a:ext uri="{FF2B5EF4-FFF2-40B4-BE49-F238E27FC236}">
                <a16:creationId xmlns:a16="http://schemas.microsoft.com/office/drawing/2014/main" id="{95D86128-4EBE-6AF8-B00A-E342DCD52D43}"/>
              </a:ext>
            </a:extLst>
          </p:cNvPr>
          <p:cNvSpPr txBox="1"/>
          <p:nvPr/>
        </p:nvSpPr>
        <p:spPr>
          <a:xfrm>
            <a:off x="426126" y="1278384"/>
            <a:ext cx="8069803" cy="3539430"/>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ontserrat Light" pitchFamily="2" charset="0"/>
              </a:rPr>
              <a:t>Model thought processes about the book and encourage your child to do the same.</a:t>
            </a:r>
          </a:p>
          <a:p>
            <a:pPr marL="285750" indent="-285750">
              <a:buFont typeface="Arial" panose="020B0604020202020204" pitchFamily="34" charset="0"/>
              <a:buChar char="•"/>
            </a:pPr>
            <a:r>
              <a:rPr lang="en-GB" sz="1600">
                <a:latin typeface="Montserrat Light" pitchFamily="2" charset="0"/>
              </a:rPr>
              <a:t>Encourage automaticity by using new or previously discussed vocabulary in lots of different contexts</a:t>
            </a:r>
          </a:p>
          <a:p>
            <a:pPr marL="285750" indent="-285750">
              <a:buFont typeface="Arial" panose="020B0604020202020204" pitchFamily="34" charset="0"/>
              <a:buChar char="•"/>
            </a:pPr>
            <a:r>
              <a:rPr lang="en-GB" sz="1600">
                <a:latin typeface="Montserrat Light" pitchFamily="2" charset="0"/>
              </a:rPr>
              <a:t>Remind to blend in head </a:t>
            </a:r>
          </a:p>
          <a:p>
            <a:pPr marL="285750" indent="-285750">
              <a:buFont typeface="Arial" panose="020B0604020202020204" pitchFamily="34" charset="0"/>
              <a:buChar char="•"/>
            </a:pPr>
            <a:r>
              <a:rPr lang="en-GB" sz="1600">
                <a:latin typeface="Montserrat Light" pitchFamily="2" charset="0"/>
              </a:rPr>
              <a:t>Ownership of the child holding the book, taking control </a:t>
            </a:r>
          </a:p>
          <a:p>
            <a:pPr marL="285750" indent="-285750">
              <a:buFont typeface="Arial" panose="020B0604020202020204" pitchFamily="34" charset="0"/>
              <a:buChar char="•"/>
            </a:pPr>
            <a:r>
              <a:rPr lang="en-GB" sz="1600">
                <a:latin typeface="Montserrat Light" pitchFamily="2" charset="0"/>
              </a:rPr>
              <a:t>Child uses their fingers to guide them </a:t>
            </a:r>
          </a:p>
          <a:p>
            <a:pPr marL="285750" indent="-285750">
              <a:buFont typeface="Arial" panose="020B0604020202020204" pitchFamily="34" charset="0"/>
              <a:buChar char="•"/>
            </a:pPr>
            <a:r>
              <a:rPr lang="en-GB" sz="1600">
                <a:latin typeface="Montserrat Light" pitchFamily="2" charset="0"/>
              </a:rPr>
              <a:t>Spend time on title, explaining expectations of knowing certain words will likely repeat on every page, so we wouldn’t want sounding out/blending every time they come across it. </a:t>
            </a:r>
          </a:p>
          <a:p>
            <a:pPr marL="285750" indent="-285750">
              <a:buFont typeface="Arial" panose="020B0604020202020204" pitchFamily="34" charset="0"/>
              <a:buChar char="•"/>
            </a:pPr>
            <a:r>
              <a:rPr lang="en-GB" sz="1600">
                <a:latin typeface="Montserrat Light" pitchFamily="2" charset="0"/>
              </a:rPr>
              <a:t>If it they struggle, allow them to try to tackle first. Step in and model how to blend in head and then reread with pace. </a:t>
            </a:r>
          </a:p>
          <a:p>
            <a:pPr marL="285750" indent="-285750">
              <a:buFont typeface="Arial" panose="020B0604020202020204" pitchFamily="34" charset="0"/>
              <a:buChar char="•"/>
            </a:pPr>
            <a:r>
              <a:rPr lang="en-GB" sz="1600">
                <a:latin typeface="Montserrat Light" pitchFamily="2" charset="0"/>
              </a:rPr>
              <a:t>Pick up on pace and fluency, so it’s not stilted</a:t>
            </a:r>
          </a:p>
          <a:p>
            <a:pPr marL="285750" indent="-285750">
              <a:buFont typeface="Arial" panose="020B0604020202020204" pitchFamily="34" charset="0"/>
              <a:buChar char="•"/>
            </a:pPr>
            <a:r>
              <a:rPr lang="en-GB" sz="1600">
                <a:latin typeface="Montserrat Light" pitchFamily="2" charset="0"/>
              </a:rPr>
              <a:t>Acknowledge punctuation.</a:t>
            </a:r>
          </a:p>
        </p:txBody>
      </p:sp>
    </p:spTree>
    <p:extLst>
      <p:ext uri="{BB962C8B-B14F-4D97-AF65-F5344CB8AC3E}">
        <p14:creationId xmlns:p14="http://schemas.microsoft.com/office/powerpoint/2010/main" val="334704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7CD3-5570-40F7-B63A-18490CBA3FC0}"/>
              </a:ext>
            </a:extLst>
          </p:cNvPr>
          <p:cNvSpPr>
            <a:spLocks noGrp="1"/>
          </p:cNvSpPr>
          <p:nvPr>
            <p:ph type="ctrTitle"/>
          </p:nvPr>
        </p:nvSpPr>
        <p:spPr>
          <a:xfrm>
            <a:off x="1524000" y="273377"/>
            <a:ext cx="9144000" cy="1046375"/>
          </a:xfrm>
        </p:spPr>
        <p:txBody>
          <a:bodyPr/>
          <a:lstStyle/>
          <a:p>
            <a:r>
              <a:rPr lang="en-GB" sz="4400" b="1">
                <a:solidFill>
                  <a:schemeClr val="accent3"/>
                </a:solidFill>
                <a:latin typeface="Montserrat SemiBold" panose="020B0604020202020204"/>
              </a:rPr>
              <a:t>KS2 – Reading Comprehension</a:t>
            </a:r>
            <a:endParaRPr lang="en-GB" sz="1800" b="1">
              <a:solidFill>
                <a:schemeClr val="accent3"/>
              </a:solidFill>
              <a:latin typeface="Montserrat SemiBold" panose="020B0604020202020204"/>
            </a:endParaRPr>
          </a:p>
        </p:txBody>
      </p:sp>
      <p:sp>
        <p:nvSpPr>
          <p:cNvPr id="6" name="TextBox 5">
            <a:extLst>
              <a:ext uri="{FF2B5EF4-FFF2-40B4-BE49-F238E27FC236}">
                <a16:creationId xmlns:a16="http://schemas.microsoft.com/office/drawing/2014/main" id="{C388F6B7-C5C4-B064-AD11-A80FDEA0411D}"/>
              </a:ext>
            </a:extLst>
          </p:cNvPr>
          <p:cNvSpPr txBox="1"/>
          <p:nvPr/>
        </p:nvSpPr>
        <p:spPr>
          <a:xfrm>
            <a:off x="861132" y="1782395"/>
            <a:ext cx="9321556"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Montserrat Light"/>
              </a:rPr>
              <a:t>Shared comprehension sessions will take place every week.</a:t>
            </a:r>
          </a:p>
          <a:p>
            <a:endParaRPr lang="en-GB">
              <a:latin typeface="Montserrat Light" pitchFamily="2" charset="0"/>
            </a:endParaRPr>
          </a:p>
          <a:p>
            <a:pPr marL="285750" indent="-285750">
              <a:buFont typeface="Arial" panose="020B0604020202020204" pitchFamily="34" charset="0"/>
              <a:buChar char="•"/>
            </a:pPr>
            <a:r>
              <a:rPr lang="en-GB">
                <a:latin typeface="Montserrat Light" pitchFamily="2" charset="0"/>
              </a:rPr>
              <a:t>Collaborative approach to text types – reading together, discussing the text, sharing thoughts and opinions, comparing to other previously read texts.</a:t>
            </a:r>
          </a:p>
          <a:p>
            <a:endParaRPr lang="en-GB">
              <a:latin typeface="Montserrat Light" pitchFamily="2" charset="0"/>
            </a:endParaRPr>
          </a:p>
          <a:p>
            <a:pPr marL="285750" indent="-285750">
              <a:buFont typeface="Arial" panose="020B0604020202020204" pitchFamily="34" charset="0"/>
              <a:buChar char="•"/>
            </a:pPr>
            <a:r>
              <a:rPr lang="en-GB">
                <a:latin typeface="Montserrat Light" pitchFamily="2" charset="0"/>
              </a:rPr>
              <a:t>Recognition of question types, application of comprehension skills: retrieval, summary, inference, word meaning. Progressive from Y3-6.</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a:latin typeface="Montserrat Light" pitchFamily="2" charset="0"/>
              </a:rPr>
              <a:t>Often, children will tackle different question types based on the text that has been explored, then the teacher will model answers using the objective and success criteria to guide them.</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a:latin typeface="Montserrat Light" pitchFamily="2" charset="0"/>
              </a:rPr>
              <a:t>Assessment points will also inform teachers of progress in reading.</a:t>
            </a:r>
          </a:p>
        </p:txBody>
      </p:sp>
    </p:spTree>
    <p:extLst>
      <p:ext uri="{BB962C8B-B14F-4D97-AF65-F5344CB8AC3E}">
        <p14:creationId xmlns:p14="http://schemas.microsoft.com/office/powerpoint/2010/main" val="64303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7CD3-5570-40F7-B63A-18490CBA3FC0}"/>
              </a:ext>
            </a:extLst>
          </p:cNvPr>
          <p:cNvSpPr>
            <a:spLocks noGrp="1"/>
          </p:cNvSpPr>
          <p:nvPr>
            <p:ph type="ctrTitle"/>
          </p:nvPr>
        </p:nvSpPr>
        <p:spPr>
          <a:xfrm>
            <a:off x="1394691" y="0"/>
            <a:ext cx="9144000" cy="1046375"/>
          </a:xfrm>
        </p:spPr>
        <p:txBody>
          <a:bodyPr/>
          <a:lstStyle/>
          <a:p>
            <a:r>
              <a:rPr lang="en-GB" sz="4400" b="1">
                <a:solidFill>
                  <a:schemeClr val="accent3"/>
                </a:solidFill>
                <a:latin typeface="Montserrat SemiBold" panose="020B0604020202020204"/>
              </a:rPr>
              <a:t>KS2 – Reading Analysis</a:t>
            </a:r>
          </a:p>
        </p:txBody>
      </p:sp>
      <p:sp>
        <p:nvSpPr>
          <p:cNvPr id="9" name="TextBox 8">
            <a:extLst>
              <a:ext uri="{FF2B5EF4-FFF2-40B4-BE49-F238E27FC236}">
                <a16:creationId xmlns:a16="http://schemas.microsoft.com/office/drawing/2014/main" id="{DB85B414-F93D-14D4-DA21-6D6941C47975}"/>
              </a:ext>
            </a:extLst>
          </p:cNvPr>
          <p:cNvSpPr txBox="1"/>
          <p:nvPr/>
        </p:nvSpPr>
        <p:spPr>
          <a:xfrm>
            <a:off x="653988" y="1187681"/>
            <a:ext cx="10904738" cy="411330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a:latin typeface="Montserrat Light" pitchFamily="2" charset="0"/>
              </a:rPr>
              <a:t>Collaborative approach – children and teacher will share text together. Teacher will explicitly model the reading process before children apply this to their own reading.</a:t>
            </a:r>
          </a:p>
          <a:p>
            <a:pPr marL="285750" indent="-285750">
              <a:lnSpc>
                <a:spcPct val="150000"/>
              </a:lnSpc>
              <a:buFont typeface="Arial" panose="020B0604020202020204" pitchFamily="34" charset="0"/>
              <a:buChar char="•"/>
            </a:pPr>
            <a:r>
              <a:rPr lang="en-GB" sz="1600">
                <a:latin typeface="Montserrat Light" pitchFamily="2" charset="0"/>
              </a:rPr>
              <a:t>Wide range of texts used (fiction, non-fiction and poetry) with progressive learning objectives to support the teaching process.</a:t>
            </a:r>
          </a:p>
          <a:p>
            <a:pPr marL="285750" indent="-285750">
              <a:lnSpc>
                <a:spcPct val="150000"/>
              </a:lnSpc>
              <a:buFont typeface="Arial" panose="020B0604020202020204" pitchFamily="34" charset="0"/>
              <a:buChar char="•"/>
            </a:pPr>
            <a:r>
              <a:rPr lang="en-GB" sz="1600">
                <a:latin typeface="Montserrat Light" pitchFamily="2" charset="0"/>
              </a:rPr>
              <a:t>Focus on thoughts, responses and understanding of the text. Starting with vocabulary, children and teacher will discuss meaning, makeup of word (root, prefixes, suffixes) and where else they have seen the word.</a:t>
            </a:r>
          </a:p>
          <a:p>
            <a:pPr marL="285750" indent="-285750">
              <a:lnSpc>
                <a:spcPct val="150000"/>
              </a:lnSpc>
              <a:buFont typeface="Arial" panose="020B0604020202020204" pitchFamily="34" charset="0"/>
              <a:buChar char="•"/>
            </a:pPr>
            <a:r>
              <a:rPr lang="en-GB" sz="1600">
                <a:latin typeface="Montserrat Light" pitchFamily="2" charset="0"/>
              </a:rPr>
              <a:t>Reading around words – children and staff will discuss word meaning based on clues in and around the word. Further understanding can be demonstrated by exploring the word in different contexts.</a:t>
            </a:r>
          </a:p>
          <a:p>
            <a:pPr marL="285750" indent="-285750">
              <a:lnSpc>
                <a:spcPct val="150000"/>
              </a:lnSpc>
              <a:buFont typeface="Arial" panose="020B0604020202020204" pitchFamily="34" charset="0"/>
              <a:buChar char="•"/>
            </a:pPr>
            <a:r>
              <a:rPr lang="en-GB" sz="1600">
                <a:latin typeface="Montserrat Light" pitchFamily="2" charset="0"/>
              </a:rPr>
              <a:t>Some children will have additional reading sessions that concentrate on fluency as well as comprehension and analysis.</a:t>
            </a:r>
          </a:p>
        </p:txBody>
      </p:sp>
    </p:spTree>
    <p:extLst>
      <p:ext uri="{BB962C8B-B14F-4D97-AF65-F5344CB8AC3E}">
        <p14:creationId xmlns:p14="http://schemas.microsoft.com/office/powerpoint/2010/main" val="413827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7CD3-5570-40F7-B63A-18490CBA3FC0}"/>
              </a:ext>
            </a:extLst>
          </p:cNvPr>
          <p:cNvSpPr>
            <a:spLocks noGrp="1"/>
          </p:cNvSpPr>
          <p:nvPr>
            <p:ph type="ctrTitle"/>
          </p:nvPr>
        </p:nvSpPr>
        <p:spPr>
          <a:xfrm>
            <a:off x="1524000" y="273377"/>
            <a:ext cx="9144000" cy="1046375"/>
          </a:xfrm>
        </p:spPr>
        <p:txBody>
          <a:bodyPr/>
          <a:lstStyle/>
          <a:p>
            <a:r>
              <a:rPr lang="en-GB" sz="4400" b="1">
                <a:solidFill>
                  <a:schemeClr val="accent3"/>
                </a:solidFill>
                <a:latin typeface="Montserrat SemiBold" panose="020B0604020202020204"/>
              </a:rPr>
              <a:t>Reading in the Curriculum</a:t>
            </a:r>
          </a:p>
        </p:txBody>
      </p:sp>
      <p:sp>
        <p:nvSpPr>
          <p:cNvPr id="6" name="TextBox 5">
            <a:extLst>
              <a:ext uri="{FF2B5EF4-FFF2-40B4-BE49-F238E27FC236}">
                <a16:creationId xmlns:a16="http://schemas.microsoft.com/office/drawing/2014/main" id="{CFA25267-49F5-633B-0753-A2CA6BACAA08}"/>
              </a:ext>
            </a:extLst>
          </p:cNvPr>
          <p:cNvSpPr txBox="1"/>
          <p:nvPr/>
        </p:nvSpPr>
        <p:spPr>
          <a:xfrm>
            <a:off x="861132" y="1782395"/>
            <a:ext cx="10386876"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Montserrat Light" pitchFamily="2" charset="0"/>
              </a:rPr>
              <a:t>Sustained, individual reading sessions will be taking place in the afternoon, where children will read their own school reading book and staff will circulate the class, ensuring children can comprehend their text and can demonstrate developing fluency in their reading.</a:t>
            </a:r>
          </a:p>
          <a:p>
            <a:endParaRPr lang="en-GB">
              <a:latin typeface="Montserrat Light" pitchFamily="2" charset="0"/>
            </a:endParaRPr>
          </a:p>
          <a:p>
            <a:pPr marL="285750" indent="-285750">
              <a:buFont typeface="Arial" panose="020B0604020202020204" pitchFamily="34" charset="0"/>
              <a:buChar char="•"/>
            </a:pPr>
            <a:r>
              <a:rPr lang="en-GB">
                <a:latin typeface="Montserrat Light" pitchFamily="2" charset="0"/>
              </a:rPr>
              <a:t>Short-burst reading will be on offer in curriculum subjects to consolidate knowledge, recap prior learning and summarise learning. This will happen at the end of the lesson.</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a:latin typeface="Montserrat Light" pitchFamily="2" charset="0"/>
              </a:rPr>
              <a:t>Teachers will ensure that texts are varied in style to keep pupils engaged. Primary and secondary sources may be used as part of this for UKS2.</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a:latin typeface="Montserrat Light"/>
              </a:rPr>
              <a:t>Termly reading in KS2. </a:t>
            </a:r>
          </a:p>
        </p:txBody>
      </p:sp>
    </p:spTree>
    <p:extLst>
      <p:ext uri="{BB962C8B-B14F-4D97-AF65-F5344CB8AC3E}">
        <p14:creationId xmlns:p14="http://schemas.microsoft.com/office/powerpoint/2010/main" val="384568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7CD3-5570-40F7-B63A-18490CBA3FC0}"/>
              </a:ext>
            </a:extLst>
          </p:cNvPr>
          <p:cNvSpPr>
            <a:spLocks noGrp="1"/>
          </p:cNvSpPr>
          <p:nvPr>
            <p:ph type="ctrTitle"/>
          </p:nvPr>
        </p:nvSpPr>
        <p:spPr>
          <a:xfrm>
            <a:off x="1524000" y="273377"/>
            <a:ext cx="9144000" cy="1046375"/>
          </a:xfrm>
        </p:spPr>
        <p:txBody>
          <a:bodyPr/>
          <a:lstStyle/>
          <a:p>
            <a:r>
              <a:rPr lang="en-GB" sz="4400" b="1">
                <a:solidFill>
                  <a:schemeClr val="accent3"/>
                </a:solidFill>
                <a:latin typeface="Montserrat SemiBold" panose="020B0604020202020204"/>
              </a:rPr>
              <a:t>Reading Recognition</a:t>
            </a:r>
          </a:p>
        </p:txBody>
      </p:sp>
      <p:sp>
        <p:nvSpPr>
          <p:cNvPr id="6" name="TextBox 5">
            <a:extLst>
              <a:ext uri="{FF2B5EF4-FFF2-40B4-BE49-F238E27FC236}">
                <a16:creationId xmlns:a16="http://schemas.microsoft.com/office/drawing/2014/main" id="{CFE94208-CA58-3528-C463-BD63F49CB6F3}"/>
              </a:ext>
            </a:extLst>
          </p:cNvPr>
          <p:cNvSpPr txBox="1"/>
          <p:nvPr/>
        </p:nvSpPr>
        <p:spPr>
          <a:xfrm>
            <a:off x="861132" y="1782395"/>
            <a:ext cx="10386876"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Montserrat Light"/>
              </a:rPr>
              <a:t>Reading at home 5 days a week (with a tick on the grid for KS2).</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dirty="0">
                <a:latin typeface="Montserrat Light"/>
              </a:rPr>
              <a:t>Certificates can be earnt within each year group (these start again every year).</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dirty="0">
                <a:latin typeface="Montserrat Light"/>
              </a:rPr>
              <a:t>Completed grids within each year will enable the child to get a prize from the vending machine.</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dirty="0">
                <a:latin typeface="Montserrat Light"/>
              </a:rPr>
              <a:t>Additional ticks can be given by class teachers for excellent contributions to reading in the classroom.</a:t>
            </a:r>
          </a:p>
          <a:p>
            <a:pPr marL="285750" indent="-285750">
              <a:buFont typeface="Arial" panose="020B0604020202020204" pitchFamily="34" charset="0"/>
              <a:buChar char="•"/>
            </a:pPr>
            <a:endParaRPr lang="en-GB">
              <a:latin typeface="Montserrat Light" pitchFamily="2" charset="0"/>
            </a:endParaRPr>
          </a:p>
          <a:p>
            <a:pPr marL="285750" indent="-285750">
              <a:buFont typeface="Arial" panose="020B0604020202020204" pitchFamily="34" charset="0"/>
              <a:buChar char="•"/>
            </a:pPr>
            <a:r>
              <a:rPr lang="en-GB" dirty="0">
                <a:latin typeface="Montserrat Light"/>
              </a:rPr>
              <a:t>Reading Spine – additional literature that children can read and report on, in order to win further prizes from the vending machine.</a:t>
            </a:r>
          </a:p>
        </p:txBody>
      </p:sp>
    </p:spTree>
    <p:extLst>
      <p:ext uri="{BB962C8B-B14F-4D97-AF65-F5344CB8AC3E}">
        <p14:creationId xmlns:p14="http://schemas.microsoft.com/office/powerpoint/2010/main" val="3966646786"/>
      </p:ext>
    </p:extLst>
  </p:cSld>
  <p:clrMapOvr>
    <a:masterClrMapping/>
  </p:clrMapOvr>
</p:sld>
</file>

<file path=ppt/theme/theme1.xml><?xml version="1.0" encoding="utf-8"?>
<a:theme xmlns:a="http://schemas.openxmlformats.org/drawingml/2006/main" name="Preston Hedges Trust Slide 2">
  <a:themeElements>
    <a:clrScheme name="Custom 1">
      <a:dk1>
        <a:srgbClr val="000000"/>
      </a:dk1>
      <a:lt1>
        <a:srgbClr val="FFFFFF"/>
      </a:lt1>
      <a:dk2>
        <a:srgbClr val="000000"/>
      </a:dk2>
      <a:lt2>
        <a:srgbClr val="FFFFFF"/>
      </a:lt2>
      <a:accent1>
        <a:srgbClr val="0D4162"/>
      </a:accent1>
      <a:accent2>
        <a:srgbClr val="DDB54C"/>
      </a:accent2>
      <a:accent3>
        <a:srgbClr val="06344C"/>
      </a:accent3>
      <a:accent4>
        <a:srgbClr val="549484"/>
      </a:accent4>
      <a:accent5>
        <a:srgbClr val="FFFFFF"/>
      </a:accent5>
      <a:accent6>
        <a:srgbClr val="FFFFFF"/>
      </a:accent6>
      <a:hlink>
        <a:srgbClr val="549484"/>
      </a:hlink>
      <a:folHlink>
        <a:srgbClr val="0D4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ton Hedges Trust Slide 2" id="{C85D57FE-D200-47A5-B8BB-C7D92471DDC8}" vid="{AD7D663B-C609-4ED5-9248-A4D611058F8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035f479-3a50-4b01-b6e4-ee8407ffb5a9" xsi:nil="true"/>
    <lcf76f155ced4ddcb4097134ff3c332f xmlns="9ea00ced-cd3a-49c3-8709-c889844eed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5F0D101D575D4B87129B8637C8DE20" ma:contentTypeVersion="17" ma:contentTypeDescription="Create a new document." ma:contentTypeScope="" ma:versionID="0cdb6f123f4b4260ae66aae6198fc7be">
  <xsd:schema xmlns:xsd="http://www.w3.org/2001/XMLSchema" xmlns:xs="http://www.w3.org/2001/XMLSchema" xmlns:p="http://schemas.microsoft.com/office/2006/metadata/properties" xmlns:ns2="9ea00ced-cd3a-49c3-8709-c889844eed3a" xmlns:ns3="b035f479-3a50-4b01-b6e4-ee8407ffb5a9" targetNamespace="http://schemas.microsoft.com/office/2006/metadata/properties" ma:root="true" ma:fieldsID="5029baff0deee6e2594cf6fbf0a55662" ns2:_="" ns3:_="">
    <xsd:import namespace="9ea00ced-cd3a-49c3-8709-c889844eed3a"/>
    <xsd:import namespace="b035f479-3a50-4b01-b6e4-ee8407ffb5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00ced-cd3a-49c3-8709-c889844eed3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ef6a4c-db41-43e5-8280-f73f104aeeb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35f479-3a50-4b01-b6e4-ee8407ffb5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3ec8095-952e-4f23-a2a8-42b6d263a61a}" ma:internalName="TaxCatchAll" ma:showField="CatchAllData" ma:web="b035f479-3a50-4b01-b6e4-ee8407ffb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EF5B84-B789-4272-8FBE-214873A5F7EB}">
  <ds:schemaRefs>
    <ds:schemaRef ds:uri="9ea00ced-cd3a-49c3-8709-c889844eed3a"/>
    <ds:schemaRef ds:uri="b035f479-3a50-4b01-b6e4-ee8407ffb5a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0E03F7-BBD7-426C-BBA1-E47B85104610}">
  <ds:schemaRefs>
    <ds:schemaRef ds:uri="9ea00ced-cd3a-49c3-8709-c889844eed3a"/>
    <ds:schemaRef ds:uri="b035f479-3a50-4b01-b6e4-ee8407ffb5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943D4F-CFD7-446A-9B77-686C95734F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Montserrat Light</vt:lpstr>
      <vt:lpstr>Montserrat Medium</vt:lpstr>
      <vt:lpstr>Montserrat SemiBold</vt:lpstr>
      <vt:lpstr>Preston Hedges Trust Slide 2</vt:lpstr>
      <vt:lpstr>Reading at Preston Hedges Primary School</vt:lpstr>
      <vt:lpstr>ELS</vt:lpstr>
      <vt:lpstr>Early Reading</vt:lpstr>
      <vt:lpstr>PowerPoint Presentation</vt:lpstr>
      <vt:lpstr>Ways to help at home</vt:lpstr>
      <vt:lpstr>KS2 – Reading Comprehension</vt:lpstr>
      <vt:lpstr>KS2 – Reading Analysis</vt:lpstr>
      <vt:lpstr>Reading in the Curriculum</vt:lpstr>
      <vt:lpstr>Reading Recognition</vt:lpstr>
      <vt:lpstr>PowerPoint Presentation</vt:lpstr>
      <vt:lpstr>Any questions?</vt:lpstr>
    </vt:vector>
  </TitlesOfParts>
  <Company>EasiPC Services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dc:title>
  <dc:creator>Sarah Lang</dc:creator>
  <cp:lastModifiedBy>Marije Tilley</cp:lastModifiedBy>
  <cp:revision>8</cp:revision>
  <dcterms:created xsi:type="dcterms:W3CDTF">2022-09-07T07:35:51Z</dcterms:created>
  <dcterms:modified xsi:type="dcterms:W3CDTF">2023-09-27T14:39:16Z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0x010100A95F0D101D575D4B87129B8637C8DE20</vt:lpwstr>
  </property>
  <property fmtid="{D5CDD505-2E9C-101B-9397-08002B2CF9AE}" pid="3" name="MediaServiceImageTags">
    <vt:lpwstr/>
  </property>
</Properties>
</file>